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80" r:id="rId4"/>
    <p:sldId id="259" r:id="rId5"/>
    <p:sldId id="269" r:id="rId6"/>
    <p:sldId id="281" r:id="rId7"/>
    <p:sldId id="282" r:id="rId8"/>
    <p:sldId id="283" r:id="rId9"/>
    <p:sldId id="284" r:id="rId10"/>
    <p:sldId id="285" r:id="rId11"/>
    <p:sldId id="286" r:id="rId12"/>
    <p:sldId id="287" r:id="rId13"/>
    <p:sldId id="288" r:id="rId14"/>
    <p:sldId id="260" r:id="rId15"/>
    <p:sldId id="289" r:id="rId16"/>
    <p:sldId id="290" r:id="rId17"/>
    <p:sldId id="291" r:id="rId18"/>
    <p:sldId id="293"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9" r:id="rId32"/>
    <p:sldId id="307" r:id="rId33"/>
    <p:sldId id="308" r:id="rId34"/>
    <p:sldId id="315" r:id="rId35"/>
    <p:sldId id="316" r:id="rId36"/>
    <p:sldId id="317" r:id="rId37"/>
    <p:sldId id="310" r:id="rId38"/>
    <p:sldId id="311" r:id="rId39"/>
    <p:sldId id="312" r:id="rId40"/>
    <p:sldId id="313" r:id="rId41"/>
    <p:sldId id="314" r:id="rId42"/>
    <p:sldId id="318" r:id="rId43"/>
    <p:sldId id="319" r:id="rId44"/>
    <p:sldId id="320" r:id="rId45"/>
    <p:sldId id="321" r:id="rId46"/>
    <p:sldId id="322" r:id="rId4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7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p:cViewPr varScale="1">
        <p:scale>
          <a:sx n="74" d="100"/>
          <a:sy n="74" d="100"/>
        </p:scale>
        <p:origin x="49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2BF40B-F9DC-4296-8FE7-F6B18F05402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xmlns="" id="{13F2610C-F493-470B-ADF9-D229B9DD3796}"/>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xmlns="" id="{DD9EDA27-FC8B-487F-B640-EB904ABE9C72}"/>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5" name="Marcador de pie de página 4">
            <a:extLst>
              <a:ext uri="{FF2B5EF4-FFF2-40B4-BE49-F238E27FC236}">
                <a16:creationId xmlns:a16="http://schemas.microsoft.com/office/drawing/2014/main" xmlns="" id="{6BB20894-81A4-4A2D-BAA9-CC377739B8F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EB095038-AAF0-4A4B-8711-DA24C16D42D6}"/>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449662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7F12FA2-B92F-4B1C-A405-1F85E887070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xmlns="" id="{94D5644B-26E9-49EE-99E5-2F874B87258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DB1F69C9-ECE0-4BA3-8489-D7AA4D7BAE4D}"/>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5" name="Marcador de pie de página 4">
            <a:extLst>
              <a:ext uri="{FF2B5EF4-FFF2-40B4-BE49-F238E27FC236}">
                <a16:creationId xmlns:a16="http://schemas.microsoft.com/office/drawing/2014/main" xmlns="" id="{820FFF3E-F885-4A59-885A-5BDEF7466EF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92A3A894-8DE6-4BFF-88DE-0816C89B3784}"/>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132510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F9EE7693-0DB1-4100-A722-0DF6CFCCA651}"/>
              </a:ext>
            </a:extLst>
          </p:cNvPr>
          <p:cNvSpPr>
            <a:spLocks noGrp="1"/>
          </p:cNvSpPr>
          <p:nvPr>
            <p:ph type="title" orient="vert"/>
          </p:nvPr>
        </p:nvSpPr>
        <p:spPr>
          <a:xfrm>
            <a:off x="8724899"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xmlns="" id="{0D491120-2DAA-4968-AE56-80A6B1D91E6F}"/>
              </a:ext>
            </a:extLst>
          </p:cNvPr>
          <p:cNvSpPr>
            <a:spLocks noGrp="1"/>
          </p:cNvSpPr>
          <p:nvPr>
            <p:ph type="body" orient="vert" idx="1"/>
          </p:nvPr>
        </p:nvSpPr>
        <p:spPr>
          <a:xfrm>
            <a:off x="838199"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AC3A47ED-F715-4BE5-BBA5-94337ECBA785}"/>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5" name="Marcador de pie de página 4">
            <a:extLst>
              <a:ext uri="{FF2B5EF4-FFF2-40B4-BE49-F238E27FC236}">
                <a16:creationId xmlns:a16="http://schemas.microsoft.com/office/drawing/2014/main" xmlns="" id="{C56AA4DD-1F3C-46CA-ADF6-1DC97D4E665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A1F1B37A-0F47-45C6-B337-5A1B71EF70B1}"/>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1319782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C0BC551-3A2C-440A-AB33-C89E8F0DA72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49903AF2-C102-4FDC-BC20-942A900D055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DED0E3B6-5188-44E2-8DA5-5714AB28251A}"/>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5" name="Marcador de pie de página 4">
            <a:extLst>
              <a:ext uri="{FF2B5EF4-FFF2-40B4-BE49-F238E27FC236}">
                <a16:creationId xmlns:a16="http://schemas.microsoft.com/office/drawing/2014/main" xmlns="" id="{8C73CC92-2551-4438-92BF-529B5C7CCC2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E9E70B52-EB8C-4BC5-9DE8-9B54D217016F}"/>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279040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A174B5F-3D1B-430E-99E9-A14703AC899A}"/>
              </a:ext>
            </a:extLst>
          </p:cNvPr>
          <p:cNvSpPr>
            <a:spLocks noGrp="1"/>
          </p:cNvSpPr>
          <p:nvPr>
            <p:ph type="title"/>
          </p:nvPr>
        </p:nvSpPr>
        <p:spPr>
          <a:xfrm>
            <a:off x="831852"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8D76C28A-8533-4126-8DB4-D561C6A337C3}"/>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15B21F27-81F5-4A6A-86B1-4D49BD8BA3B5}"/>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5" name="Marcador de pie de página 4">
            <a:extLst>
              <a:ext uri="{FF2B5EF4-FFF2-40B4-BE49-F238E27FC236}">
                <a16:creationId xmlns:a16="http://schemas.microsoft.com/office/drawing/2014/main" xmlns="" id="{26E460A1-3686-4912-89B5-2BB41347B9D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xmlns="" id="{8A843C47-084C-464C-91CC-9D43F7C7C3B2}"/>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4277399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A4F4A90-DE9F-4AC3-B9B5-E6838F1F2C1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ADFB56E3-FE95-4427-A3B0-C323C8642FDF}"/>
              </a:ext>
            </a:extLst>
          </p:cNvPr>
          <p:cNvSpPr>
            <a:spLocks noGrp="1"/>
          </p:cNvSpPr>
          <p:nvPr>
            <p:ph sz="half" idx="1"/>
          </p:nvPr>
        </p:nvSpPr>
        <p:spPr>
          <a:xfrm>
            <a:off x="838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xmlns="" id="{06604DD9-AEF3-4701-B608-464FC2ADD79F}"/>
              </a:ext>
            </a:extLst>
          </p:cNvPr>
          <p:cNvSpPr>
            <a:spLocks noGrp="1"/>
          </p:cNvSpPr>
          <p:nvPr>
            <p:ph sz="half" idx="2"/>
          </p:nvPr>
        </p:nvSpPr>
        <p:spPr>
          <a:xfrm>
            <a:off x="6172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xmlns="" id="{AE3BC8B9-342C-40FC-ADD2-A70453F1979D}"/>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6" name="Marcador de pie de página 5">
            <a:extLst>
              <a:ext uri="{FF2B5EF4-FFF2-40B4-BE49-F238E27FC236}">
                <a16:creationId xmlns:a16="http://schemas.microsoft.com/office/drawing/2014/main" xmlns="" id="{3F7D5FE0-4081-4E34-80DA-39957FBCADF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xmlns="" id="{03F92C2F-FE40-444F-A809-E7FDAAFF8E86}"/>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3032285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413E64C-A82B-4E7B-BF54-3ACAAC9E180C}"/>
              </a:ext>
            </a:extLst>
          </p:cNvPr>
          <p:cNvSpPr>
            <a:spLocks noGrp="1"/>
          </p:cNvSpPr>
          <p:nvPr>
            <p:ph type="title"/>
          </p:nvPr>
        </p:nvSpPr>
        <p:spPr>
          <a:xfrm>
            <a:off x="839789"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4125221E-AAE6-4508-A97C-8B4DF0C02468}"/>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BFB9274B-39AA-4F56-8A21-6409969AC8AB}"/>
              </a:ext>
            </a:extLst>
          </p:cNvPr>
          <p:cNvSpPr>
            <a:spLocks noGrp="1"/>
          </p:cNvSpPr>
          <p:nvPr>
            <p:ph sz="half" idx="2"/>
          </p:nvPr>
        </p:nvSpPr>
        <p:spPr>
          <a:xfrm>
            <a:off x="839789" y="2505076"/>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xmlns="" id="{DFB34F76-F902-471B-A170-A483980B48E8}"/>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A4C1964B-7227-42AC-B82D-4D654D550488}"/>
              </a:ext>
            </a:extLst>
          </p:cNvPr>
          <p:cNvSpPr>
            <a:spLocks noGrp="1"/>
          </p:cNvSpPr>
          <p:nvPr>
            <p:ph sz="quarter" idx="4"/>
          </p:nvPr>
        </p:nvSpPr>
        <p:spPr>
          <a:xfrm>
            <a:off x="6172202" y="2505076"/>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xmlns="" id="{7852F1D8-38F5-4DED-B275-46AB1D7A4D8E}"/>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8" name="Marcador de pie de página 7">
            <a:extLst>
              <a:ext uri="{FF2B5EF4-FFF2-40B4-BE49-F238E27FC236}">
                <a16:creationId xmlns:a16="http://schemas.microsoft.com/office/drawing/2014/main" xmlns="" id="{6CA43638-52E1-430D-B1F1-5910F7FB8FE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xmlns="" id="{D87BF1E6-04FD-498B-8CBC-5B44818ED456}"/>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3624244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BEF30D4-F2C3-4A06-94DC-3C12D0AD7D0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xmlns="" id="{EAAA9F19-9986-49BC-9C0B-EAC04A37B679}"/>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4" name="Marcador de pie de página 3">
            <a:extLst>
              <a:ext uri="{FF2B5EF4-FFF2-40B4-BE49-F238E27FC236}">
                <a16:creationId xmlns:a16="http://schemas.microsoft.com/office/drawing/2014/main" xmlns="" id="{7DF82C44-EA06-4FFC-BBAF-F071C979C13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xmlns="" id="{DBDF69DC-B00B-4E57-BA1C-6ACDE184FD2F}"/>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2181323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D6B0139C-4AF9-4D4D-BEF0-43A1A96CAC85}"/>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3" name="Marcador de pie de página 2">
            <a:extLst>
              <a:ext uri="{FF2B5EF4-FFF2-40B4-BE49-F238E27FC236}">
                <a16:creationId xmlns:a16="http://schemas.microsoft.com/office/drawing/2014/main" xmlns="" id="{4A8CB4D3-C571-46E6-B323-F1FCD3363C8C}"/>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xmlns="" id="{FF192D87-FC88-4525-8FF7-092FF90398A8}"/>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3335579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B6C089-29FA-4435-9262-E94C95017F09}"/>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9A192435-DCAD-4283-ABA9-3A79578136EC}"/>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xmlns="" id="{76940157-57AA-440D-B248-01902536ACE9}"/>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1374BFAC-13AB-48A7-9B30-1C353B2493BA}"/>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6" name="Marcador de pie de página 5">
            <a:extLst>
              <a:ext uri="{FF2B5EF4-FFF2-40B4-BE49-F238E27FC236}">
                <a16:creationId xmlns:a16="http://schemas.microsoft.com/office/drawing/2014/main" xmlns="" id="{B2BD8F91-9C9A-4F6F-889D-8B58D18D4CF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xmlns="" id="{D4CAAEDB-F7B0-4AC4-A6E4-31E8BCD8D020}"/>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162367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B36E966-3628-4FC5-AB4B-740C4C48F2FD}"/>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xmlns="" id="{FCECA166-0FC5-4939-98EA-B7860C50A55C}"/>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s-CO"/>
          </a:p>
        </p:txBody>
      </p:sp>
      <p:sp>
        <p:nvSpPr>
          <p:cNvPr id="4" name="Marcador de texto 3">
            <a:extLst>
              <a:ext uri="{FF2B5EF4-FFF2-40B4-BE49-F238E27FC236}">
                <a16:creationId xmlns:a16="http://schemas.microsoft.com/office/drawing/2014/main" xmlns="" id="{2B408D71-6AF6-400D-BDE3-1912DC5BAC1A}"/>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DABA375C-6C82-459F-BAD9-7B23555BF09D}"/>
              </a:ext>
            </a:extLst>
          </p:cNvPr>
          <p:cNvSpPr>
            <a:spLocks noGrp="1"/>
          </p:cNvSpPr>
          <p:nvPr>
            <p:ph type="dt" sz="half" idx="10"/>
          </p:nvPr>
        </p:nvSpPr>
        <p:spPr/>
        <p:txBody>
          <a:bodyPr/>
          <a:lstStyle/>
          <a:p>
            <a:fld id="{06BF5EA6-BD18-4126-B1EF-823A030736D5}" type="datetimeFigureOut">
              <a:rPr lang="es-CO" smtClean="0"/>
              <a:t>08/10/2022</a:t>
            </a:fld>
            <a:endParaRPr lang="es-CO"/>
          </a:p>
        </p:txBody>
      </p:sp>
      <p:sp>
        <p:nvSpPr>
          <p:cNvPr id="6" name="Marcador de pie de página 5">
            <a:extLst>
              <a:ext uri="{FF2B5EF4-FFF2-40B4-BE49-F238E27FC236}">
                <a16:creationId xmlns:a16="http://schemas.microsoft.com/office/drawing/2014/main" xmlns="" id="{AC16A315-158F-4A93-9E44-8BA37A5C7D6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xmlns="" id="{EE485A0D-EEAD-4EE3-A147-A7FB6CF47B90}"/>
              </a:ext>
            </a:extLst>
          </p:cNvPr>
          <p:cNvSpPr>
            <a:spLocks noGrp="1"/>
          </p:cNvSpPr>
          <p:nvPr>
            <p:ph type="sldNum" sz="quarter" idx="12"/>
          </p:nvPr>
        </p:nvSpPr>
        <p:spPr/>
        <p:txBody>
          <a:bodyPr/>
          <a:lstStyle/>
          <a:p>
            <a:fld id="{4B96AE04-6D1B-4F91-97C5-3ED2C239799E}" type="slidenum">
              <a:rPr lang="es-CO" smtClean="0"/>
              <a:t>‹Nº›</a:t>
            </a:fld>
            <a:endParaRPr lang="es-CO"/>
          </a:p>
        </p:txBody>
      </p:sp>
    </p:spTree>
    <p:extLst>
      <p:ext uri="{BB962C8B-B14F-4D97-AF65-F5344CB8AC3E}">
        <p14:creationId xmlns:p14="http://schemas.microsoft.com/office/powerpoint/2010/main" val="4002519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0894AC53-2977-4D72-987A-1A7843FDF0B6}"/>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8D174E4D-3574-400C-95B5-12288B9A7D67}"/>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36A7A00E-B178-4CD0-B662-C0BD836FAAC1}"/>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BF5EA6-BD18-4126-B1EF-823A030736D5}" type="datetimeFigureOut">
              <a:rPr lang="es-CO" smtClean="0"/>
              <a:t>08/10/2022</a:t>
            </a:fld>
            <a:endParaRPr lang="es-CO"/>
          </a:p>
        </p:txBody>
      </p:sp>
      <p:sp>
        <p:nvSpPr>
          <p:cNvPr id="5" name="Marcador de pie de página 4">
            <a:extLst>
              <a:ext uri="{FF2B5EF4-FFF2-40B4-BE49-F238E27FC236}">
                <a16:creationId xmlns:a16="http://schemas.microsoft.com/office/drawing/2014/main" xmlns="" id="{5860C179-4924-4B05-A601-E06700E02C75}"/>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xmlns="" id="{40CDA2A0-9F78-479F-B99F-E00B891A2470}"/>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6AE04-6D1B-4F91-97C5-3ED2C239799E}" type="slidenum">
              <a:rPr lang="es-CO" smtClean="0"/>
              <a:t>‹Nº›</a:t>
            </a:fld>
            <a:endParaRPr lang="es-CO"/>
          </a:p>
        </p:txBody>
      </p:sp>
    </p:spTree>
    <p:extLst>
      <p:ext uri="{BB962C8B-B14F-4D97-AF65-F5344CB8AC3E}">
        <p14:creationId xmlns:p14="http://schemas.microsoft.com/office/powerpoint/2010/main" val="1644766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s-CO"/>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gif"/><Relationship Id="rId7"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10" Type="http://schemas.openxmlformats.org/officeDocument/2006/relationships/image" Target="../media/image27.gif"/><Relationship Id="rId4" Type="http://schemas.openxmlformats.org/officeDocument/2006/relationships/image" Target="../media/image21.gif"/><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gif"/><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7"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6.gif"/><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image" Target="../media/image54.gif"/><Relationship Id="rId4" Type="http://schemas.openxmlformats.org/officeDocument/2006/relationships/image" Target="../media/image53.gif"/></Relationships>
</file>

<file path=ppt/slides/_rels/slide2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gif"/><Relationship Id="rId4" Type="http://schemas.openxmlformats.org/officeDocument/2006/relationships/image" Target="../media/image58.jpeg"/></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72.gif"/><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84.gif"/></Relationships>
</file>

<file path=ppt/slides/_rels/slide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7050B3F5-F09F-46DB-AE94-6BF56D59DBFC}"/>
              </a:ext>
            </a:extLst>
          </p:cNvPr>
          <p:cNvSpPr>
            <a:spLocks noGrp="1"/>
          </p:cNvSpPr>
          <p:nvPr>
            <p:ph type="ctrTitle"/>
          </p:nvPr>
        </p:nvSpPr>
        <p:spPr>
          <a:xfrm>
            <a:off x="278295" y="291548"/>
            <a:ext cx="11635410" cy="1755643"/>
          </a:xfrm>
        </p:spPr>
        <p:txBody>
          <a:bodyPr>
            <a:noAutofit/>
          </a:bodyPr>
          <a:lstStyle/>
          <a:p>
            <a:r>
              <a:rPr lang="es-CO" sz="2800" b="1" dirty="0">
                <a:solidFill>
                  <a:schemeClr val="bg1"/>
                </a:solidFill>
                <a:latin typeface="Arial" panose="020B0604020202020204" pitchFamily="34" charset="0"/>
                <a:cs typeface="Arial" panose="020B0604020202020204" pitchFamily="34" charset="0"/>
              </a:rPr>
              <a:t>OPTIMIZACIÓN DE LA CELDA FLEXIBLE DE MANUFACTURA DIDÁCTICA DE LA UNIVERSIDAD DE AMÉRICA A PARTIR DEL MEJORAMIENTO DE LA AUTOMATIZACIÓN ACTUALMENTE IMPLEMENTADA.</a:t>
            </a:r>
            <a:endParaRPr lang="es-CO" sz="2800"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xmlns="" id="{39095DE0-A8FF-4321-AAB9-231D11F66537}"/>
              </a:ext>
            </a:extLst>
          </p:cNvPr>
          <p:cNvSpPr txBox="1">
            <a:spLocks/>
          </p:cNvSpPr>
          <p:nvPr/>
        </p:nvSpPr>
        <p:spPr>
          <a:xfrm>
            <a:off x="6350120" y="3832698"/>
            <a:ext cx="4204393" cy="689337"/>
          </a:xfrm>
          <a:prstGeom prst="rect">
            <a:avLst/>
          </a:prstGeom>
        </p:spPr>
        <p:txBody>
          <a:bodyPr vert="horz" lIns="91440" tIns="45721" rIns="91440" bIns="45721"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solidFill>
                  <a:schemeClr val="bg1"/>
                </a:solidFill>
                <a:latin typeface="Arial" panose="020B0604020202020204" pitchFamily="34" charset="0"/>
                <a:cs typeface="Arial" panose="020B0604020202020204" pitchFamily="34" charset="0"/>
              </a:rPr>
              <a:t>1 de </a:t>
            </a:r>
            <a:r>
              <a:rPr lang="es-CO" sz="4400" dirty="0">
                <a:solidFill>
                  <a:schemeClr val="bg1"/>
                </a:solidFill>
                <a:latin typeface="Arial" panose="020B0604020202020204" pitchFamily="34" charset="0"/>
                <a:cs typeface="Arial" panose="020B0604020202020204" pitchFamily="34" charset="0"/>
              </a:rPr>
              <a:t>Septiembre</a:t>
            </a:r>
            <a:r>
              <a:rPr lang="en-GB" sz="4400" dirty="0">
                <a:solidFill>
                  <a:schemeClr val="bg1"/>
                </a:solidFill>
                <a:latin typeface="Arial" panose="020B0604020202020204" pitchFamily="34" charset="0"/>
                <a:cs typeface="Arial" panose="020B0604020202020204" pitchFamily="34" charset="0"/>
              </a:rPr>
              <a:t> de 2021</a:t>
            </a:r>
          </a:p>
        </p:txBody>
      </p:sp>
      <p:sp>
        <p:nvSpPr>
          <p:cNvPr id="6" name="Title 1">
            <a:extLst>
              <a:ext uri="{FF2B5EF4-FFF2-40B4-BE49-F238E27FC236}">
                <a16:creationId xmlns:a16="http://schemas.microsoft.com/office/drawing/2014/main" xmlns="" id="{1CF22E81-ED57-4D57-9960-C91F42D04A2B}"/>
              </a:ext>
            </a:extLst>
          </p:cNvPr>
          <p:cNvSpPr txBox="1">
            <a:spLocks/>
          </p:cNvSpPr>
          <p:nvPr/>
        </p:nvSpPr>
        <p:spPr>
          <a:xfrm>
            <a:off x="278295" y="4651513"/>
            <a:ext cx="5652053" cy="702096"/>
          </a:xfrm>
          <a:prstGeom prst="rect">
            <a:avLst/>
          </a:prstGeom>
        </p:spPr>
        <p:txBody>
          <a:bodyPr vert="horz" lIns="91440" tIns="45720" rIns="91440" bIns="45720" rtlCol="0" anchor="b">
            <a:noAutofit/>
          </a:bodyPr>
          <a:lstStyle>
            <a:lvl1pPr algn="ctr" defTabSz="914411"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b="1" dirty="0">
                <a:solidFill>
                  <a:schemeClr val="bg1"/>
                </a:solidFill>
                <a:latin typeface="Arial" panose="020B0604020202020204" pitchFamily="34" charset="0"/>
                <a:cs typeface="Arial" panose="020B0604020202020204" pitchFamily="34" charset="0"/>
              </a:rPr>
              <a:t>SERGIO ARCILA DELGADO</a:t>
            </a:r>
          </a:p>
          <a:p>
            <a:pPr algn="l"/>
            <a:r>
              <a:rPr lang="es-CO" sz="2000" b="1" dirty="0">
                <a:solidFill>
                  <a:schemeClr val="bg1"/>
                </a:solidFill>
                <a:latin typeface="Arial" panose="020B0604020202020204" pitchFamily="34" charset="0"/>
                <a:cs typeface="Arial" panose="020B0604020202020204" pitchFamily="34" charset="0"/>
              </a:rPr>
              <a:t>ADRIAN CAMILO GIL FRANCO</a:t>
            </a:r>
            <a:endParaRPr lang="es-CO"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0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de Producto Rechazado</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xmlns="" id="{7127BA65-EFB4-4577-8C11-46A2190895CF}"/>
              </a:ext>
            </a:extLst>
          </p:cNvPr>
          <p:cNvSpPr/>
          <p:nvPr/>
        </p:nvSpPr>
        <p:spPr>
          <a:xfrm>
            <a:off x="5939804" y="2586795"/>
            <a:ext cx="5083826" cy="1938992"/>
          </a:xfrm>
          <a:prstGeom prst="rect">
            <a:avLst/>
          </a:prstGeom>
        </p:spPr>
        <p:txBody>
          <a:bodyPr wrap="square">
            <a:spAutoFit/>
          </a:bodyPr>
          <a:lstStyle/>
          <a:p>
            <a:pPr marL="457206" indent="-457206" algn="just">
              <a:buFont typeface="+mj-lt"/>
              <a:buAutoNum type="arabicPeriod"/>
            </a:pPr>
            <a:r>
              <a:rPr lang="es-CO" sz="2000" dirty="0">
                <a:latin typeface="Arial" panose="020B0604020202020204" pitchFamily="34" charset="0"/>
                <a:cs typeface="Arial" panose="020B0604020202020204" pitchFamily="34" charset="0"/>
              </a:rPr>
              <a:t>Retroceso ineficiente del actuador L</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Detección incorrecta del envase.</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Actuador M no mantiene su posición de reposo. </a:t>
            </a:r>
          </a:p>
        </p:txBody>
      </p:sp>
      <p:sp>
        <p:nvSpPr>
          <p:cNvPr id="11" name="Rectangle 8">
            <a:extLst>
              <a:ext uri="{FF2B5EF4-FFF2-40B4-BE49-F238E27FC236}">
                <a16:creationId xmlns:a16="http://schemas.microsoft.com/office/drawing/2014/main" xmlns="" id="{1CA7224E-33F7-4B0F-AEED-60B5A16F9C31}"/>
              </a:ext>
            </a:extLst>
          </p:cNvPr>
          <p:cNvSpPr>
            <a:spLocks noChangeArrowheads="1"/>
          </p:cNvSpPr>
          <p:nvPr/>
        </p:nvSpPr>
        <p:spPr bwMode="auto">
          <a:xfrm>
            <a:off x="485563" y="114707"/>
            <a:ext cx="2133213"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defTabSz="914411" eaLnBrk="0" fontAlgn="base" hangingPunct="0">
              <a:spcBef>
                <a:spcPct val="0"/>
              </a:spcBef>
              <a:spcAft>
                <a:spcPct val="0"/>
              </a:spcAft>
            </a:pPr>
            <a:r>
              <a:rPr lang="es-ES" altLang="es-CO" sz="2000" dirty="0">
                <a:solidFill>
                  <a:schemeClr val="bg1">
                    <a:lumMod val="50000"/>
                  </a:schemeClr>
                </a:solidFill>
              </a:rPr>
              <a:t>Diagnostico de fallas</a:t>
            </a:r>
          </a:p>
        </p:txBody>
      </p:sp>
      <p:pic>
        <p:nvPicPr>
          <p:cNvPr id="8" name="Imagen 7" descr="Diagrama&#10;&#10;Descripción generada automáticamente">
            <a:extLst>
              <a:ext uri="{FF2B5EF4-FFF2-40B4-BE49-F238E27FC236}">
                <a16:creationId xmlns:a16="http://schemas.microsoft.com/office/drawing/2014/main" xmlns="" id="{95B3180A-9884-429C-8746-B04C8B4597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997" y="1576289"/>
            <a:ext cx="2970183"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792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de Distribución de Productos</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xmlns="" id="{7127BA65-EFB4-4577-8C11-46A2190895CF}"/>
              </a:ext>
            </a:extLst>
          </p:cNvPr>
          <p:cNvSpPr/>
          <p:nvPr/>
        </p:nvSpPr>
        <p:spPr>
          <a:xfrm>
            <a:off x="780604" y="2680162"/>
            <a:ext cx="5083826" cy="1938992"/>
          </a:xfrm>
          <a:prstGeom prst="rect">
            <a:avLst/>
          </a:prstGeom>
        </p:spPr>
        <p:txBody>
          <a:bodyPr wrap="square">
            <a:spAutoFit/>
          </a:bodyPr>
          <a:lstStyle/>
          <a:p>
            <a:pPr marL="457206" indent="-457206" algn="just">
              <a:buFont typeface="+mj-lt"/>
              <a:buAutoNum type="arabicPeriod"/>
            </a:pPr>
            <a:r>
              <a:rPr lang="es-CO" sz="2000" dirty="0">
                <a:latin typeface="Arial" panose="020B0604020202020204" pitchFamily="34" charset="0"/>
                <a:cs typeface="Arial" panose="020B0604020202020204" pitchFamily="34" charset="0"/>
              </a:rPr>
              <a:t>Rotura de la platina O.</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Detección incorrecta del envase</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Ineficiente ingreso del recipiente al carro clasificador.</a:t>
            </a:r>
          </a:p>
        </p:txBody>
      </p:sp>
      <p:sp>
        <p:nvSpPr>
          <p:cNvPr id="11" name="Rectangle 8">
            <a:extLst>
              <a:ext uri="{FF2B5EF4-FFF2-40B4-BE49-F238E27FC236}">
                <a16:creationId xmlns:a16="http://schemas.microsoft.com/office/drawing/2014/main" xmlns="" id="{1CA7224E-33F7-4B0F-AEED-60B5A16F9C31}"/>
              </a:ext>
            </a:extLst>
          </p:cNvPr>
          <p:cNvSpPr>
            <a:spLocks noChangeArrowheads="1"/>
          </p:cNvSpPr>
          <p:nvPr/>
        </p:nvSpPr>
        <p:spPr bwMode="auto">
          <a:xfrm>
            <a:off x="485563" y="114707"/>
            <a:ext cx="2133213"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defTabSz="914411" eaLnBrk="0" fontAlgn="base" hangingPunct="0">
              <a:spcBef>
                <a:spcPct val="0"/>
              </a:spcBef>
              <a:spcAft>
                <a:spcPct val="0"/>
              </a:spcAft>
            </a:pPr>
            <a:r>
              <a:rPr lang="es-ES" altLang="es-CO" sz="2000" dirty="0">
                <a:solidFill>
                  <a:schemeClr val="bg1">
                    <a:lumMod val="50000"/>
                  </a:schemeClr>
                </a:solidFill>
              </a:rPr>
              <a:t>Diagnostico de fallas</a:t>
            </a:r>
          </a:p>
        </p:txBody>
      </p:sp>
      <p:pic>
        <p:nvPicPr>
          <p:cNvPr id="7" name="Imagen 6">
            <a:extLst>
              <a:ext uri="{FF2B5EF4-FFF2-40B4-BE49-F238E27FC236}">
                <a16:creationId xmlns:a16="http://schemas.microsoft.com/office/drawing/2014/main" xmlns="" id="{0888D8CD-6B56-471B-AB57-7D256480B1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1870" y="1669656"/>
            <a:ext cx="4574869"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962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de Bandas Transportadoras</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xmlns="" id="{7127BA65-EFB4-4577-8C11-46A2190895CF}"/>
              </a:ext>
            </a:extLst>
          </p:cNvPr>
          <p:cNvSpPr/>
          <p:nvPr/>
        </p:nvSpPr>
        <p:spPr>
          <a:xfrm>
            <a:off x="5911228" y="2305616"/>
            <a:ext cx="5083826" cy="2246769"/>
          </a:xfrm>
          <a:prstGeom prst="rect">
            <a:avLst/>
          </a:prstGeom>
        </p:spPr>
        <p:txBody>
          <a:bodyPr wrap="square">
            <a:spAutoFit/>
          </a:bodyPr>
          <a:lstStyle/>
          <a:p>
            <a:pPr marL="457206" indent="-457206" algn="just">
              <a:buFont typeface="+mj-lt"/>
              <a:buAutoNum type="arabicPeriod"/>
            </a:pPr>
            <a:r>
              <a:rPr lang="es-CO" sz="2000" dirty="0">
                <a:latin typeface="Arial" panose="020B0604020202020204" pitchFamily="34" charset="0"/>
                <a:cs typeface="Arial" panose="020B0604020202020204" pitchFamily="34" charset="0"/>
              </a:rPr>
              <a:t>Paradas inesperadas.</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Atascamiento del envase en las gualderas.</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Posición indeseada del recipiente en los diferentes módulos.</a:t>
            </a:r>
          </a:p>
        </p:txBody>
      </p:sp>
      <p:sp>
        <p:nvSpPr>
          <p:cNvPr id="11" name="Rectangle 8">
            <a:extLst>
              <a:ext uri="{FF2B5EF4-FFF2-40B4-BE49-F238E27FC236}">
                <a16:creationId xmlns:a16="http://schemas.microsoft.com/office/drawing/2014/main" xmlns="" id="{1CA7224E-33F7-4B0F-AEED-60B5A16F9C31}"/>
              </a:ext>
            </a:extLst>
          </p:cNvPr>
          <p:cNvSpPr>
            <a:spLocks noChangeArrowheads="1"/>
          </p:cNvSpPr>
          <p:nvPr/>
        </p:nvSpPr>
        <p:spPr bwMode="auto">
          <a:xfrm>
            <a:off x="485563" y="114707"/>
            <a:ext cx="2133213"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defTabSz="914411" eaLnBrk="0" fontAlgn="base" hangingPunct="0">
              <a:spcBef>
                <a:spcPct val="0"/>
              </a:spcBef>
              <a:spcAft>
                <a:spcPct val="0"/>
              </a:spcAft>
            </a:pPr>
            <a:r>
              <a:rPr lang="es-ES" altLang="es-CO" sz="2000" dirty="0">
                <a:solidFill>
                  <a:schemeClr val="bg1">
                    <a:lumMod val="50000"/>
                  </a:schemeClr>
                </a:solidFill>
              </a:rPr>
              <a:t>Diagnostico de fallas</a:t>
            </a:r>
          </a:p>
        </p:txBody>
      </p:sp>
      <p:pic>
        <p:nvPicPr>
          <p:cNvPr id="7" name="Imagen 6">
            <a:extLst>
              <a:ext uri="{FF2B5EF4-FFF2-40B4-BE49-F238E27FC236}">
                <a16:creationId xmlns:a16="http://schemas.microsoft.com/office/drawing/2014/main" xmlns="" id="{549BD818-7EC5-4021-945C-F6D7612BC02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946" y="1555352"/>
            <a:ext cx="3630677"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4026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98C9CC85-A48B-420D-8343-08E48CDBD1AA}"/>
              </a:ext>
            </a:extLst>
          </p:cNvPr>
          <p:cNvSpPr/>
          <p:nvPr/>
        </p:nvSpPr>
        <p:spPr>
          <a:xfrm>
            <a:off x="1258497" y="2644173"/>
            <a:ext cx="9675010" cy="1569660"/>
          </a:xfrm>
          <a:prstGeom prst="rect">
            <a:avLst/>
          </a:prstGeom>
        </p:spPr>
        <p:txBody>
          <a:bodyPr wrap="square">
            <a:spAutoFit/>
          </a:bodyPr>
          <a:lstStyle/>
          <a:p>
            <a:pPr algn="just"/>
            <a:r>
              <a:rPr lang="es-CO" altLang="es-CO" sz="3200" dirty="0">
                <a:solidFill>
                  <a:schemeClr val="bg1"/>
                </a:solidFill>
                <a:latin typeface="Arial" panose="020B0604020202020204" pitchFamily="34" charset="0"/>
                <a:cs typeface="Arial" panose="020B0604020202020204" pitchFamily="34" charset="0"/>
              </a:rPr>
              <a:t>Objetivo 2: Seleccionar la mejor alternativa para la solución de las diferentes fallas presentadas en el diagnóstico detallado</a:t>
            </a:r>
          </a:p>
        </p:txBody>
      </p:sp>
    </p:spTree>
    <p:extLst>
      <p:ext uri="{BB962C8B-B14F-4D97-AF65-F5344CB8AC3E}">
        <p14:creationId xmlns:p14="http://schemas.microsoft.com/office/powerpoint/2010/main" val="2658639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pic>
        <p:nvPicPr>
          <p:cNvPr id="9" name="Imagen 8" descr="C:\Users\Usuario\Downloads\Cosas\Imagenes editadas\Recipientes-con-espuma.gif">
            <a:extLst>
              <a:ext uri="{FF2B5EF4-FFF2-40B4-BE49-F238E27FC236}">
                <a16:creationId xmlns:a16="http://schemas.microsoft.com/office/drawing/2014/main" xmlns="" id="{E6DEC684-A3BE-400B-9831-26ABFF165F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85" t="14963" r="3082" b="27232"/>
          <a:stretch/>
        </p:blipFill>
        <p:spPr bwMode="auto">
          <a:xfrm>
            <a:off x="1063637" y="3240820"/>
            <a:ext cx="3176286" cy="1462212"/>
          </a:xfrm>
          <a:prstGeom prst="rect">
            <a:avLst/>
          </a:prstGeom>
          <a:ln w="19050" cap="sq">
            <a:solidFill>
              <a:srgbClr val="000000"/>
            </a:solidFill>
            <a:prstDash val="solid"/>
            <a:miter lim="800000"/>
          </a:ln>
          <a:effectLst/>
          <a:extLst>
            <a:ext uri="{53640926-AAD7-44D8-BBD7-CCE9431645EC}">
              <a14:shadowObscured xmlns:a14="http://schemas.microsoft.com/office/drawing/2010/main"/>
            </a:ext>
          </a:extLst>
        </p:spPr>
      </p:pic>
      <p:pic>
        <p:nvPicPr>
          <p:cNvPr id="10" name="Imagen 9" descr="C:\Users\Usuario\Downloads\Cosas\Imagenes editadas\Envases-con-amarres.gif">
            <a:extLst>
              <a:ext uri="{FF2B5EF4-FFF2-40B4-BE49-F238E27FC236}">
                <a16:creationId xmlns:a16="http://schemas.microsoft.com/office/drawing/2014/main" xmlns="" id="{841D3F71-E0FD-4C5E-B6C4-BED25B0B5D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812" b="19682"/>
          <a:stretch/>
        </p:blipFill>
        <p:spPr bwMode="auto">
          <a:xfrm>
            <a:off x="5025495" y="4155222"/>
            <a:ext cx="2145582" cy="1673356"/>
          </a:xfrm>
          <a:prstGeom prst="rect">
            <a:avLst/>
          </a:prstGeom>
          <a:ln w="19050" cap="sq">
            <a:solidFill>
              <a:srgbClr val="000000"/>
            </a:solidFill>
            <a:prstDash val="solid"/>
            <a:miter lim="800000"/>
          </a:ln>
          <a:effectLst/>
          <a:extLst>
            <a:ext uri="{53640926-AAD7-44D8-BBD7-CCE9431645EC}">
              <a14:shadowObscured xmlns:a14="http://schemas.microsoft.com/office/drawing/2010/main"/>
            </a:ext>
          </a:extLst>
        </p:spPr>
      </p:pic>
      <p:pic>
        <p:nvPicPr>
          <p:cNvPr id="11" name="Imagen 10" descr="C:\Users\Usuario\Downloads\Cosas\Imagenes editadas\Laminas-retenedoras.gif">
            <a:extLst>
              <a:ext uri="{FF2B5EF4-FFF2-40B4-BE49-F238E27FC236}">
                <a16:creationId xmlns:a16="http://schemas.microsoft.com/office/drawing/2014/main" xmlns="" id="{CA617D0A-B8D1-45A9-939E-9B8987607F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34862" y="3240820"/>
            <a:ext cx="1869316" cy="2491947"/>
          </a:xfrm>
          <a:prstGeom prst="rect">
            <a:avLst/>
          </a:prstGeom>
          <a:ln w="19050" cap="sq">
            <a:solidFill>
              <a:srgbClr val="000000"/>
            </a:solidFill>
            <a:prstDash val="solid"/>
            <a:miter lim="800000"/>
          </a:ln>
          <a:effectLst/>
        </p:spPr>
      </p:pic>
      <p:sp>
        <p:nvSpPr>
          <p:cNvPr id="12" name="Rectángulo 11">
            <a:extLst>
              <a:ext uri="{FF2B5EF4-FFF2-40B4-BE49-F238E27FC236}">
                <a16:creationId xmlns:a16="http://schemas.microsoft.com/office/drawing/2014/main" xmlns="" id="{4E03A23B-F91C-4226-A0C8-8FD9F7A2AAA9}"/>
              </a:ext>
            </a:extLst>
          </p:cNvPr>
          <p:cNvSpPr/>
          <p:nvPr/>
        </p:nvSpPr>
        <p:spPr>
          <a:xfrm>
            <a:off x="5122847" y="685387"/>
            <a:ext cx="1946309" cy="7429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ysClr val="windowText" lastClr="000000"/>
                </a:solidFill>
                <a:latin typeface="Arial" panose="020B0604020202020204" pitchFamily="34" charset="0"/>
                <a:cs typeface="Arial" panose="020B0604020202020204" pitchFamily="34" charset="0"/>
              </a:rPr>
              <a:t>Dosificador de Envases</a:t>
            </a:r>
          </a:p>
        </p:txBody>
      </p:sp>
      <p:sp>
        <p:nvSpPr>
          <p:cNvPr id="13" name="Rectángulo 12">
            <a:extLst>
              <a:ext uri="{FF2B5EF4-FFF2-40B4-BE49-F238E27FC236}">
                <a16:creationId xmlns:a16="http://schemas.microsoft.com/office/drawing/2014/main" xmlns="" id="{28361520-578E-46AD-901D-DB07358D308C}"/>
              </a:ext>
            </a:extLst>
          </p:cNvPr>
          <p:cNvSpPr/>
          <p:nvPr/>
        </p:nvSpPr>
        <p:spPr>
          <a:xfrm>
            <a:off x="1746420" y="1713163"/>
            <a:ext cx="1810716"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1. Envases</a:t>
            </a:r>
          </a:p>
        </p:txBody>
      </p:sp>
      <p:sp>
        <p:nvSpPr>
          <p:cNvPr id="14" name="Rectángulo 13">
            <a:extLst>
              <a:ext uri="{FF2B5EF4-FFF2-40B4-BE49-F238E27FC236}">
                <a16:creationId xmlns:a16="http://schemas.microsoft.com/office/drawing/2014/main" xmlns="" id="{801CA599-A562-4065-882A-F2CD047F789C}"/>
              </a:ext>
            </a:extLst>
          </p:cNvPr>
          <p:cNvSpPr/>
          <p:nvPr/>
        </p:nvSpPr>
        <p:spPr>
          <a:xfrm>
            <a:off x="5058726" y="1713163"/>
            <a:ext cx="2074549"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2. Actuador C</a:t>
            </a:r>
          </a:p>
        </p:txBody>
      </p:sp>
      <p:sp>
        <p:nvSpPr>
          <p:cNvPr id="15" name="Rectángulo 14">
            <a:extLst>
              <a:ext uri="{FF2B5EF4-FFF2-40B4-BE49-F238E27FC236}">
                <a16:creationId xmlns:a16="http://schemas.microsoft.com/office/drawing/2014/main" xmlns="" id="{73B88BFB-967C-46B3-9197-37137E2C5E3F}"/>
              </a:ext>
            </a:extLst>
          </p:cNvPr>
          <p:cNvSpPr/>
          <p:nvPr/>
        </p:nvSpPr>
        <p:spPr>
          <a:xfrm>
            <a:off x="8634864" y="1713163"/>
            <a:ext cx="1869316"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3. Laminas de retención</a:t>
            </a:r>
          </a:p>
        </p:txBody>
      </p:sp>
      <p:cxnSp>
        <p:nvCxnSpPr>
          <p:cNvPr id="17" name="Conector: angular 16">
            <a:extLst>
              <a:ext uri="{FF2B5EF4-FFF2-40B4-BE49-F238E27FC236}">
                <a16:creationId xmlns:a16="http://schemas.microsoft.com/office/drawing/2014/main" xmlns="" id="{C79049AD-8969-4716-BAD3-E3233727B5D5}"/>
              </a:ext>
            </a:extLst>
          </p:cNvPr>
          <p:cNvCxnSpPr>
            <a:stCxn id="12" idx="1"/>
            <a:endCxn id="13" idx="0"/>
          </p:cNvCxnSpPr>
          <p:nvPr/>
        </p:nvCxnSpPr>
        <p:spPr>
          <a:xfrm rot="10800000" flipV="1">
            <a:off x="2651779" y="1056861"/>
            <a:ext cx="2471069" cy="65630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a:extLst>
              <a:ext uri="{FF2B5EF4-FFF2-40B4-BE49-F238E27FC236}">
                <a16:creationId xmlns:a16="http://schemas.microsoft.com/office/drawing/2014/main" xmlns="" id="{DF34B70A-B0AE-4EA3-9193-C69DCBE523B9}"/>
              </a:ext>
            </a:extLst>
          </p:cNvPr>
          <p:cNvCxnSpPr>
            <a:cxnSpLocks/>
            <a:stCxn id="12" idx="3"/>
            <a:endCxn id="15" idx="0"/>
          </p:cNvCxnSpPr>
          <p:nvPr/>
        </p:nvCxnSpPr>
        <p:spPr>
          <a:xfrm>
            <a:off x="7069156" y="1056862"/>
            <a:ext cx="2500366" cy="65630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xmlns="" id="{042A3E99-F566-45D7-9218-112A0EAE01CC}"/>
              </a:ext>
            </a:extLst>
          </p:cNvPr>
          <p:cNvCxnSpPr>
            <a:cxnSpLocks/>
            <a:stCxn id="12" idx="2"/>
            <a:endCxn id="14" idx="0"/>
          </p:cNvCxnSpPr>
          <p:nvPr/>
        </p:nvCxnSpPr>
        <p:spPr>
          <a:xfrm flipH="1">
            <a:off x="6096001" y="1428336"/>
            <a:ext cx="1" cy="284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xmlns="" id="{BA221A34-213D-4C30-8E36-A2F4E2227A8A}"/>
              </a:ext>
            </a:extLst>
          </p:cNvPr>
          <p:cNvCxnSpPr>
            <a:cxnSpLocks/>
            <a:stCxn id="13" idx="2"/>
            <a:endCxn id="9" idx="0"/>
          </p:cNvCxnSpPr>
          <p:nvPr/>
        </p:nvCxnSpPr>
        <p:spPr>
          <a:xfrm>
            <a:off x="2651778" y="2456112"/>
            <a:ext cx="0" cy="7847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a:extLst>
              <a:ext uri="{FF2B5EF4-FFF2-40B4-BE49-F238E27FC236}">
                <a16:creationId xmlns:a16="http://schemas.microsoft.com/office/drawing/2014/main" xmlns="" id="{F2DD6180-273C-4171-B0B1-01C6B8BF736A}"/>
              </a:ext>
            </a:extLst>
          </p:cNvPr>
          <p:cNvCxnSpPr>
            <a:cxnSpLocks/>
            <a:stCxn id="9" idx="2"/>
            <a:endCxn id="10" idx="1"/>
          </p:cNvCxnSpPr>
          <p:nvPr/>
        </p:nvCxnSpPr>
        <p:spPr>
          <a:xfrm rot="16200000" flipH="1">
            <a:off x="3694205" y="3660607"/>
            <a:ext cx="288866" cy="237371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xmlns="" id="{9E16346D-4AD0-4D27-A561-0035FFE0812F}"/>
              </a:ext>
            </a:extLst>
          </p:cNvPr>
          <p:cNvCxnSpPr>
            <a:cxnSpLocks/>
            <a:stCxn id="15" idx="2"/>
            <a:endCxn id="11" idx="0"/>
          </p:cNvCxnSpPr>
          <p:nvPr/>
        </p:nvCxnSpPr>
        <p:spPr>
          <a:xfrm flipH="1">
            <a:off x="9569521" y="2456112"/>
            <a:ext cx="2" cy="7847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xmlns="" id="{518FDB3A-38A8-4E77-BDE5-DD40138A06B5}"/>
              </a:ext>
            </a:extLst>
          </p:cNvPr>
          <p:cNvCxnSpPr>
            <a:cxnSpLocks/>
            <a:stCxn id="14" idx="3"/>
            <a:endCxn id="11" idx="1"/>
          </p:cNvCxnSpPr>
          <p:nvPr/>
        </p:nvCxnSpPr>
        <p:spPr>
          <a:xfrm>
            <a:off x="7133275" y="2084636"/>
            <a:ext cx="1501588" cy="24021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37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sp>
        <p:nvSpPr>
          <p:cNvPr id="12" name="Rectángulo 11">
            <a:extLst>
              <a:ext uri="{FF2B5EF4-FFF2-40B4-BE49-F238E27FC236}">
                <a16:creationId xmlns:a16="http://schemas.microsoft.com/office/drawing/2014/main" xmlns="" id="{4E03A23B-F91C-4226-A0C8-8FD9F7A2AAA9}"/>
              </a:ext>
            </a:extLst>
          </p:cNvPr>
          <p:cNvSpPr/>
          <p:nvPr/>
        </p:nvSpPr>
        <p:spPr>
          <a:xfrm>
            <a:off x="4910815" y="685387"/>
            <a:ext cx="1946309" cy="7429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ysClr val="windowText" lastClr="000000"/>
                </a:solidFill>
                <a:latin typeface="Arial" panose="020B0604020202020204" pitchFamily="34" charset="0"/>
                <a:cs typeface="Arial" panose="020B0604020202020204" pitchFamily="34" charset="0"/>
              </a:rPr>
              <a:t>Dosificador de Producto</a:t>
            </a:r>
          </a:p>
        </p:txBody>
      </p:sp>
      <p:sp>
        <p:nvSpPr>
          <p:cNvPr id="13" name="Rectángulo 12">
            <a:extLst>
              <a:ext uri="{FF2B5EF4-FFF2-40B4-BE49-F238E27FC236}">
                <a16:creationId xmlns:a16="http://schemas.microsoft.com/office/drawing/2014/main" xmlns="" id="{28361520-578E-46AD-901D-DB07358D308C}"/>
              </a:ext>
            </a:extLst>
          </p:cNvPr>
          <p:cNvSpPr/>
          <p:nvPr/>
        </p:nvSpPr>
        <p:spPr>
          <a:xfrm>
            <a:off x="752214" y="1243956"/>
            <a:ext cx="1261822"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chemeClr val="tx1"/>
                </a:solidFill>
                <a:latin typeface="Arial" panose="020B0604020202020204" pitchFamily="34" charset="0"/>
                <a:cs typeface="Arial" panose="020B0604020202020204" pitchFamily="34" charset="0"/>
              </a:rPr>
              <a:t>1. Tolva</a:t>
            </a:r>
          </a:p>
        </p:txBody>
      </p:sp>
      <p:sp>
        <p:nvSpPr>
          <p:cNvPr id="15" name="Rectángulo 14">
            <a:extLst>
              <a:ext uri="{FF2B5EF4-FFF2-40B4-BE49-F238E27FC236}">
                <a16:creationId xmlns:a16="http://schemas.microsoft.com/office/drawing/2014/main" xmlns="" id="{73B88BFB-967C-46B3-9197-37137E2C5E3F}"/>
              </a:ext>
            </a:extLst>
          </p:cNvPr>
          <p:cNvSpPr/>
          <p:nvPr/>
        </p:nvSpPr>
        <p:spPr>
          <a:xfrm>
            <a:off x="4814295" y="1755129"/>
            <a:ext cx="2139346"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chemeClr val="tx1"/>
                </a:solidFill>
                <a:latin typeface="Arial" panose="020B0604020202020204" pitchFamily="34" charset="0"/>
                <a:cs typeface="Arial" panose="020B0604020202020204" pitchFamily="34" charset="0"/>
              </a:rPr>
              <a:t>3. Recipiente</a:t>
            </a:r>
          </a:p>
        </p:txBody>
      </p:sp>
      <p:sp>
        <p:nvSpPr>
          <p:cNvPr id="19" name="Rectángulo 18">
            <a:extLst>
              <a:ext uri="{FF2B5EF4-FFF2-40B4-BE49-F238E27FC236}">
                <a16:creationId xmlns:a16="http://schemas.microsoft.com/office/drawing/2014/main" xmlns="" id="{472E9C86-248C-4379-AA3C-68A65A266365}"/>
              </a:ext>
            </a:extLst>
          </p:cNvPr>
          <p:cNvSpPr/>
          <p:nvPr/>
        </p:nvSpPr>
        <p:spPr>
          <a:xfrm>
            <a:off x="9727839" y="1243958"/>
            <a:ext cx="1804987"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4. Sensor capacitivo 1</a:t>
            </a:r>
          </a:p>
        </p:txBody>
      </p:sp>
      <p:pic>
        <p:nvPicPr>
          <p:cNvPr id="20" name="Imagen 19" descr="C:\Users\Usuario\Downloads\Cosas\Imagenes editadas\Rieles.gif">
            <a:extLst>
              <a:ext uri="{FF2B5EF4-FFF2-40B4-BE49-F238E27FC236}">
                <a16:creationId xmlns:a16="http://schemas.microsoft.com/office/drawing/2014/main" xmlns="" id="{3897167F-6BBA-4E41-90F9-F10AAA906B4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247" y="2428861"/>
            <a:ext cx="1321753" cy="1762124"/>
          </a:xfrm>
          <a:prstGeom prst="rect">
            <a:avLst/>
          </a:prstGeom>
          <a:ln w="19050" cap="sq" cmpd="sng" algn="ctr">
            <a:solidFill>
              <a:srgbClr val="000000"/>
            </a:solidFill>
            <a:prstDash val="solid"/>
            <a:miter lim="800000"/>
            <a:headEnd type="none" w="med" len="med"/>
            <a:tailEnd type="none" w="med" len="med"/>
          </a:ln>
          <a:effectLst/>
        </p:spPr>
      </p:pic>
      <p:pic>
        <p:nvPicPr>
          <p:cNvPr id="21" name="Imagen 20">
            <a:extLst>
              <a:ext uri="{FF2B5EF4-FFF2-40B4-BE49-F238E27FC236}">
                <a16:creationId xmlns:a16="http://schemas.microsoft.com/office/drawing/2014/main" xmlns="" id="{68B9FAF9-5DB2-4675-8CB0-89999C9A0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9101" y="2428858"/>
            <a:ext cx="1062462" cy="1924686"/>
          </a:xfrm>
          <a:prstGeom prst="rect">
            <a:avLst/>
          </a:prstGeom>
          <a:ln w="19050" cap="sq" cmpd="sng" algn="ctr">
            <a:solidFill>
              <a:srgbClr val="000000"/>
            </a:solidFill>
            <a:prstDash val="solid"/>
            <a:miter lim="800000"/>
            <a:headEnd type="none" w="med" len="med"/>
            <a:tailEnd type="none" w="med" len="med"/>
          </a:ln>
          <a:effectLst/>
        </p:spPr>
      </p:pic>
      <p:pic>
        <p:nvPicPr>
          <p:cNvPr id="23" name="Imagen 22" descr="C:\Users\Usuario\Downloads\Cosas\Imagenes editadas\Fincar.gif">
            <a:extLst>
              <a:ext uri="{FF2B5EF4-FFF2-40B4-BE49-F238E27FC236}">
                <a16:creationId xmlns:a16="http://schemas.microsoft.com/office/drawing/2014/main" xmlns="" id="{C57ADDFC-E9C7-406E-9A66-23E59353E9C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4618" b="20086"/>
          <a:stretch/>
        </p:blipFill>
        <p:spPr bwMode="auto">
          <a:xfrm>
            <a:off x="7247084" y="4585664"/>
            <a:ext cx="3105125" cy="1270249"/>
          </a:xfrm>
          <a:prstGeom prst="rect">
            <a:avLst/>
          </a:prstGeom>
          <a:ln w="19050" cap="sq" cmpd="sng" algn="ctr">
            <a:solidFill>
              <a:srgbClr val="000000"/>
            </a:solidFill>
            <a:prstDash val="solid"/>
            <a:miter lim="800000"/>
            <a:headEnd type="none" w="med" len="med"/>
            <a:tailEnd type="none" w="med" len="med"/>
          </a:ln>
          <a:effectLst/>
        </p:spPr>
      </p:pic>
      <p:pic>
        <p:nvPicPr>
          <p:cNvPr id="25" name="Imagen 24">
            <a:extLst>
              <a:ext uri="{FF2B5EF4-FFF2-40B4-BE49-F238E27FC236}">
                <a16:creationId xmlns:a16="http://schemas.microsoft.com/office/drawing/2014/main" xmlns="" id="{26BE660B-1331-4F77-A2CA-911CFCD3905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576"/>
          <a:stretch/>
        </p:blipFill>
        <p:spPr bwMode="auto">
          <a:xfrm>
            <a:off x="4706994" y="3009249"/>
            <a:ext cx="2353945" cy="1998002"/>
          </a:xfrm>
          <a:prstGeom prst="rect">
            <a:avLst/>
          </a:prstGeom>
          <a:ln w="19050" cap="sq" cmpd="sng" algn="ctr">
            <a:solidFill>
              <a:srgbClr val="000000"/>
            </a:solidFill>
            <a:prstDash val="solid"/>
            <a:miter lim="800000"/>
            <a:headEnd type="none" w="med" len="med"/>
            <a:tailEnd type="none" w="med" len="med"/>
          </a:ln>
          <a:effectLst/>
          <a:extLst>
            <a:ext uri="{53640926-AAD7-44D8-BBD7-CCE9431645EC}">
              <a14:shadowObscured xmlns:a14="http://schemas.microsoft.com/office/drawing/2010/main"/>
            </a:ext>
          </a:extLst>
        </p:spPr>
      </p:pic>
      <p:cxnSp>
        <p:nvCxnSpPr>
          <p:cNvPr id="26" name="Conector: angular 25">
            <a:extLst>
              <a:ext uri="{FF2B5EF4-FFF2-40B4-BE49-F238E27FC236}">
                <a16:creationId xmlns:a16="http://schemas.microsoft.com/office/drawing/2014/main" xmlns="" id="{F062B523-A512-4D0F-85B3-827753F1CAE6}"/>
              </a:ext>
            </a:extLst>
          </p:cNvPr>
          <p:cNvCxnSpPr>
            <a:cxnSpLocks/>
            <a:stCxn id="12" idx="1"/>
            <a:endCxn id="13" idx="0"/>
          </p:cNvCxnSpPr>
          <p:nvPr/>
        </p:nvCxnSpPr>
        <p:spPr>
          <a:xfrm rot="10800000" flipV="1">
            <a:off x="1383126" y="1056862"/>
            <a:ext cx="3527689" cy="18709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r 27">
            <a:extLst>
              <a:ext uri="{FF2B5EF4-FFF2-40B4-BE49-F238E27FC236}">
                <a16:creationId xmlns:a16="http://schemas.microsoft.com/office/drawing/2014/main" xmlns="" id="{F87D1D8D-3F7A-4E25-A338-8E1793930667}"/>
              </a:ext>
            </a:extLst>
          </p:cNvPr>
          <p:cNvCxnSpPr>
            <a:cxnSpLocks/>
            <a:stCxn id="12" idx="3"/>
            <a:endCxn id="19" idx="0"/>
          </p:cNvCxnSpPr>
          <p:nvPr/>
        </p:nvCxnSpPr>
        <p:spPr>
          <a:xfrm>
            <a:off x="6857124" y="1056862"/>
            <a:ext cx="3773209" cy="18709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angular 31">
            <a:extLst>
              <a:ext uri="{FF2B5EF4-FFF2-40B4-BE49-F238E27FC236}">
                <a16:creationId xmlns:a16="http://schemas.microsoft.com/office/drawing/2014/main" xmlns="" id="{AB70C41A-1A16-42D6-8BA0-61AE8612E23F}"/>
              </a:ext>
            </a:extLst>
          </p:cNvPr>
          <p:cNvCxnSpPr>
            <a:cxnSpLocks/>
            <a:stCxn id="21" idx="2"/>
            <a:endCxn id="23" idx="3"/>
          </p:cNvCxnSpPr>
          <p:nvPr/>
        </p:nvCxnSpPr>
        <p:spPr>
          <a:xfrm rot="5400000">
            <a:off x="10057649" y="4648104"/>
            <a:ext cx="867244" cy="2781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xmlns="" id="{7C11C852-D95F-4127-896F-BAD038BB80D7}"/>
              </a:ext>
            </a:extLst>
          </p:cNvPr>
          <p:cNvCxnSpPr>
            <a:cxnSpLocks/>
            <a:stCxn id="19" idx="2"/>
            <a:endCxn id="21" idx="0"/>
          </p:cNvCxnSpPr>
          <p:nvPr/>
        </p:nvCxnSpPr>
        <p:spPr>
          <a:xfrm flipH="1">
            <a:off x="10630331" y="1986906"/>
            <a:ext cx="2" cy="4419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xmlns="" id="{942B86F6-A9AB-4C5C-97CD-3BEFC5CF631E}"/>
              </a:ext>
            </a:extLst>
          </p:cNvPr>
          <p:cNvCxnSpPr>
            <a:cxnSpLocks/>
            <a:stCxn id="13" idx="2"/>
            <a:endCxn id="20" idx="0"/>
          </p:cNvCxnSpPr>
          <p:nvPr/>
        </p:nvCxnSpPr>
        <p:spPr>
          <a:xfrm flipH="1">
            <a:off x="1383124" y="1986907"/>
            <a:ext cx="2" cy="4419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r 66">
            <a:extLst>
              <a:ext uri="{FF2B5EF4-FFF2-40B4-BE49-F238E27FC236}">
                <a16:creationId xmlns:a16="http://schemas.microsoft.com/office/drawing/2014/main" xmlns="" id="{AB2D2A9A-D0C3-4484-B7D4-D2549B77B92A}"/>
              </a:ext>
            </a:extLst>
          </p:cNvPr>
          <p:cNvCxnSpPr>
            <a:cxnSpLocks/>
            <a:stCxn id="23" idx="1"/>
            <a:endCxn id="25" idx="2"/>
          </p:cNvCxnSpPr>
          <p:nvPr/>
        </p:nvCxnSpPr>
        <p:spPr>
          <a:xfrm rot="10800000">
            <a:off x="5883967" y="5007251"/>
            <a:ext cx="1363116" cy="21353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xmlns="" id="{BF2D57B0-AFC9-4299-A3E4-60B5EC68E67D}"/>
              </a:ext>
            </a:extLst>
          </p:cNvPr>
          <p:cNvCxnSpPr>
            <a:cxnSpLocks/>
            <a:stCxn id="12" idx="2"/>
            <a:endCxn id="15" idx="0"/>
          </p:cNvCxnSpPr>
          <p:nvPr/>
        </p:nvCxnSpPr>
        <p:spPr>
          <a:xfrm>
            <a:off x="5883968" y="1428337"/>
            <a:ext cx="0" cy="326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xmlns="" id="{82635BB9-F6C0-4341-B72E-DB921F6106BB}"/>
              </a:ext>
            </a:extLst>
          </p:cNvPr>
          <p:cNvCxnSpPr>
            <a:cxnSpLocks/>
            <a:stCxn id="15" idx="2"/>
            <a:endCxn id="25" idx="0"/>
          </p:cNvCxnSpPr>
          <p:nvPr/>
        </p:nvCxnSpPr>
        <p:spPr>
          <a:xfrm flipH="1">
            <a:off x="5883969" y="2498077"/>
            <a:ext cx="2" cy="5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00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sp>
        <p:nvSpPr>
          <p:cNvPr id="12" name="Rectángulo 11">
            <a:extLst>
              <a:ext uri="{FF2B5EF4-FFF2-40B4-BE49-F238E27FC236}">
                <a16:creationId xmlns:a16="http://schemas.microsoft.com/office/drawing/2014/main" xmlns="" id="{4E03A23B-F91C-4226-A0C8-8FD9F7A2AAA9}"/>
              </a:ext>
            </a:extLst>
          </p:cNvPr>
          <p:cNvSpPr/>
          <p:nvPr/>
        </p:nvSpPr>
        <p:spPr>
          <a:xfrm>
            <a:off x="5122847" y="612537"/>
            <a:ext cx="1946309" cy="7429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ysClr val="windowText" lastClr="000000"/>
                </a:solidFill>
                <a:latin typeface="Arial" panose="020B0604020202020204" pitchFamily="34" charset="0"/>
                <a:cs typeface="Arial" panose="020B0604020202020204" pitchFamily="34" charset="0"/>
              </a:rPr>
              <a:t>Dosificador de Producto</a:t>
            </a:r>
          </a:p>
        </p:txBody>
      </p:sp>
      <p:sp>
        <p:nvSpPr>
          <p:cNvPr id="14" name="Rectángulo 13">
            <a:extLst>
              <a:ext uri="{FF2B5EF4-FFF2-40B4-BE49-F238E27FC236}">
                <a16:creationId xmlns:a16="http://schemas.microsoft.com/office/drawing/2014/main" xmlns="" id="{801CA599-A562-4065-882A-F2CD047F789C}"/>
              </a:ext>
            </a:extLst>
          </p:cNvPr>
          <p:cNvSpPr/>
          <p:nvPr/>
        </p:nvSpPr>
        <p:spPr>
          <a:xfrm>
            <a:off x="582782" y="612537"/>
            <a:ext cx="1810716"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2. Producto</a:t>
            </a:r>
          </a:p>
        </p:txBody>
      </p:sp>
      <p:pic>
        <p:nvPicPr>
          <p:cNvPr id="27" name="Imagen 26" descr="C:\Users\Usuario\Downloads\Cosas\Imagenes editadas\Canicas.gif">
            <a:extLst>
              <a:ext uri="{FF2B5EF4-FFF2-40B4-BE49-F238E27FC236}">
                <a16:creationId xmlns:a16="http://schemas.microsoft.com/office/drawing/2014/main" xmlns="" id="{9936EAA7-2AD8-4A30-B51B-4EF41CA1D7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560" t="4753" r="6473" b="7198"/>
          <a:stretch/>
        </p:blipFill>
        <p:spPr bwMode="auto">
          <a:xfrm>
            <a:off x="455917" y="2005450"/>
            <a:ext cx="2064450" cy="1683540"/>
          </a:xfrm>
          <a:prstGeom prst="rect">
            <a:avLst/>
          </a:prstGeom>
          <a:ln w="19050" cap="sq" cmpd="sng" algn="ctr">
            <a:solidFill>
              <a:srgbClr val="000000"/>
            </a:solidFill>
            <a:prstDash val="solid"/>
            <a:miter lim="800000"/>
            <a:headEnd type="none" w="med" len="med"/>
            <a:tailEnd type="none" w="med" len="med"/>
          </a:ln>
          <a:effectLst/>
          <a:extLst>
            <a:ext uri="{53640926-AAD7-44D8-BBD7-CCE9431645EC}">
              <a14:shadowObscured xmlns:a14="http://schemas.microsoft.com/office/drawing/2010/main"/>
            </a:ext>
          </a:extLst>
        </p:spPr>
      </p:pic>
      <p:pic>
        <p:nvPicPr>
          <p:cNvPr id="29" name="Imagen 28" descr="C:\Users\Usuario\Downloads\Cosas\Imagenes editadas\Arandelas.gif">
            <a:extLst>
              <a:ext uri="{FF2B5EF4-FFF2-40B4-BE49-F238E27FC236}">
                <a16:creationId xmlns:a16="http://schemas.microsoft.com/office/drawing/2014/main" xmlns="" id="{CAC594C2-D292-4B64-9AF9-157F73C63F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404" t="24906" r="11359" b="18765"/>
          <a:stretch/>
        </p:blipFill>
        <p:spPr bwMode="auto">
          <a:xfrm>
            <a:off x="3135838" y="2005447"/>
            <a:ext cx="1372878" cy="1683540"/>
          </a:xfrm>
          <a:prstGeom prst="rect">
            <a:avLst/>
          </a:prstGeom>
          <a:ln w="19050" cap="sq" cmpd="sng" algn="ctr">
            <a:solidFill>
              <a:srgbClr val="000000"/>
            </a:solidFill>
            <a:prstDash val="solid"/>
            <a:miter lim="800000"/>
            <a:headEnd type="none" w="med" len="med"/>
            <a:tailEnd type="none" w="med" len="med"/>
          </a:ln>
          <a:effectLst/>
        </p:spPr>
      </p:pic>
      <p:pic>
        <p:nvPicPr>
          <p:cNvPr id="30" name="Imagen 29" descr="C:\Users\Usuario\Downloads\Cosas\Paint\Acrilicos 2.png">
            <a:extLst>
              <a:ext uri="{FF2B5EF4-FFF2-40B4-BE49-F238E27FC236}">
                <a16:creationId xmlns:a16="http://schemas.microsoft.com/office/drawing/2014/main" xmlns="" id="{8A343B2B-8391-4FA6-B963-474D334F09AB}"/>
              </a:ext>
            </a:extLst>
          </p:cNvPr>
          <p:cNvPicPr>
            <a:picLocks noChangeAspect="1"/>
          </p:cNvPicPr>
          <p:nvPr/>
        </p:nvPicPr>
        <p:blipFill rotWithShape="1">
          <a:blip r:embed="rId5">
            <a:extLst>
              <a:ext uri="{28A0092B-C50C-407E-A947-70E740481C1C}">
                <a14:useLocalDpi xmlns:a14="http://schemas.microsoft.com/office/drawing/2010/main" val="0"/>
              </a:ext>
            </a:extLst>
          </a:blip>
          <a:srcRect r="9881" b="11724"/>
          <a:stretch/>
        </p:blipFill>
        <p:spPr bwMode="auto">
          <a:xfrm>
            <a:off x="5165134" y="2005449"/>
            <a:ext cx="1200014" cy="1683540"/>
          </a:xfrm>
          <a:prstGeom prst="rect">
            <a:avLst/>
          </a:prstGeom>
          <a:ln w="19050" cap="sq" cmpd="sng" algn="ctr">
            <a:solidFill>
              <a:srgbClr val="000000"/>
            </a:solidFill>
            <a:prstDash val="solid"/>
            <a:miter lim="800000"/>
            <a:headEnd type="none" w="med" len="med"/>
            <a:tailEnd type="none" w="med" len="med"/>
          </a:ln>
          <a:effectLst/>
          <a:extLst>
            <a:ext uri="{53640926-AAD7-44D8-BBD7-CCE9431645EC}">
              <a14:shadowObscured xmlns:a14="http://schemas.microsoft.com/office/drawing/2010/main"/>
            </a:ext>
          </a:extLst>
        </p:spPr>
      </p:pic>
      <p:pic>
        <p:nvPicPr>
          <p:cNvPr id="31" name="Imagen 30" descr="C:\Users\Usuario\Downloads\Cosas\Imagenes editadas\RielesExt.gif">
            <a:extLst>
              <a:ext uri="{FF2B5EF4-FFF2-40B4-BE49-F238E27FC236}">
                <a16:creationId xmlns:a16="http://schemas.microsoft.com/office/drawing/2014/main" xmlns="" id="{F9BEEB2F-E9E9-4FD7-8C2C-713054B629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4395"/>
          <a:stretch/>
        </p:blipFill>
        <p:spPr bwMode="auto">
          <a:xfrm>
            <a:off x="7021566" y="2005449"/>
            <a:ext cx="1924718" cy="1683540"/>
          </a:xfrm>
          <a:prstGeom prst="rect">
            <a:avLst/>
          </a:prstGeom>
          <a:ln w="19050" cap="sq" cmpd="sng" algn="ctr">
            <a:solidFill>
              <a:srgbClr val="000000"/>
            </a:solidFill>
            <a:prstDash val="solid"/>
            <a:miter lim="800000"/>
            <a:headEnd type="none" w="med" len="med"/>
            <a:tailEnd type="none" w="med" len="med"/>
          </a:ln>
          <a:effectLst/>
        </p:spPr>
      </p:pic>
      <p:pic>
        <p:nvPicPr>
          <p:cNvPr id="33" name="Imagen 32">
            <a:extLst>
              <a:ext uri="{FF2B5EF4-FFF2-40B4-BE49-F238E27FC236}">
                <a16:creationId xmlns:a16="http://schemas.microsoft.com/office/drawing/2014/main" xmlns="" id="{15FDB303-F2BB-4963-9FAB-35C9DACC4B4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1339"/>
          <a:stretch/>
        </p:blipFill>
        <p:spPr bwMode="auto">
          <a:xfrm>
            <a:off x="9602701" y="2005445"/>
            <a:ext cx="1976636" cy="1683540"/>
          </a:xfrm>
          <a:prstGeom prst="rect">
            <a:avLst/>
          </a:prstGeom>
          <a:ln w="19050" cap="sq" cmpd="sng" algn="ctr">
            <a:solidFill>
              <a:srgbClr val="000000"/>
            </a:solidFill>
            <a:prstDash val="solid"/>
            <a:miter lim="800000"/>
            <a:headEnd type="none" w="med" len="med"/>
            <a:tailEnd type="none" w="med" len="med"/>
          </a:ln>
          <a:effectLst/>
        </p:spPr>
      </p:pic>
      <p:pic>
        <p:nvPicPr>
          <p:cNvPr id="34" name="Imagen 33" descr="C:\Users\Usuario\Downloads\Cosas\Imagenes editadas\PiezaC.gif">
            <a:extLst>
              <a:ext uri="{FF2B5EF4-FFF2-40B4-BE49-F238E27FC236}">
                <a16:creationId xmlns:a16="http://schemas.microsoft.com/office/drawing/2014/main" xmlns="" id="{88FAD219-CBE3-4343-B936-10963A3ADC9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46020"/>
          <a:stretch/>
        </p:blipFill>
        <p:spPr bwMode="auto">
          <a:xfrm>
            <a:off x="7890127" y="4284618"/>
            <a:ext cx="2317385" cy="1683540"/>
          </a:xfrm>
          <a:prstGeom prst="rect">
            <a:avLst/>
          </a:prstGeom>
          <a:ln w="19050" cap="sq" cmpd="sng" algn="ctr">
            <a:solidFill>
              <a:srgbClr val="000000"/>
            </a:solidFill>
            <a:prstDash val="solid"/>
            <a:miter lim="800000"/>
            <a:headEnd type="none" w="med" len="med"/>
            <a:tailEnd type="none" w="med" len="med"/>
          </a:ln>
          <a:effectLst/>
        </p:spPr>
      </p:pic>
      <p:pic>
        <p:nvPicPr>
          <p:cNvPr id="36" name="Imagen 35" descr="C:\Users\Usuario\Downloads\Cosas\Paint\Tolva 4.1.png">
            <a:extLst>
              <a:ext uri="{FF2B5EF4-FFF2-40B4-BE49-F238E27FC236}">
                <a16:creationId xmlns:a16="http://schemas.microsoft.com/office/drawing/2014/main" xmlns="" id="{8058C367-4909-4132-B60C-4A3371B046E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7010"/>
          <a:stretch/>
        </p:blipFill>
        <p:spPr bwMode="auto">
          <a:xfrm rot="5400000">
            <a:off x="4914000" y="3593558"/>
            <a:ext cx="1683538" cy="3065657"/>
          </a:xfrm>
          <a:prstGeom prst="rect">
            <a:avLst/>
          </a:prstGeom>
          <a:ln w="19050" cap="sq" cmpd="sng" algn="ctr">
            <a:solidFill>
              <a:srgbClr val="000000"/>
            </a:solidFill>
            <a:prstDash val="solid"/>
            <a:miter lim="800000"/>
            <a:headEnd type="none" w="med" len="med"/>
            <a:tailEnd type="none" w="med" len="med"/>
          </a:ln>
          <a:effectLst/>
          <a:extLst>
            <a:ext uri="{53640926-AAD7-44D8-BBD7-CCE9431645EC}">
              <a14:shadowObscured xmlns:a14="http://schemas.microsoft.com/office/drawing/2010/main"/>
            </a:ext>
          </a:extLst>
        </p:spPr>
      </p:pic>
      <p:pic>
        <p:nvPicPr>
          <p:cNvPr id="37" name="Imagen 36" descr="C:\Users\Usuario\Downloads\Cosas\Imagenes editadas\Tapones.gif">
            <a:extLst>
              <a:ext uri="{FF2B5EF4-FFF2-40B4-BE49-F238E27FC236}">
                <a16:creationId xmlns:a16="http://schemas.microsoft.com/office/drawing/2014/main" xmlns="" id="{0A312214-9B8A-404C-A25C-E90B4FE4836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066" t="23355" r="26086" b="44684"/>
          <a:stretch/>
        </p:blipFill>
        <p:spPr bwMode="auto">
          <a:xfrm>
            <a:off x="593685" y="4284619"/>
            <a:ext cx="3011852" cy="1683536"/>
          </a:xfrm>
          <a:prstGeom prst="rect">
            <a:avLst/>
          </a:prstGeom>
          <a:ln w="19050" cap="sq" cmpd="sng" algn="ctr">
            <a:solidFill>
              <a:srgbClr val="000000"/>
            </a:solidFill>
            <a:prstDash val="solid"/>
            <a:miter lim="800000"/>
            <a:headEnd type="none" w="med" len="med"/>
            <a:tailEnd type="none" w="med" len="med"/>
          </a:ln>
          <a:effectLst/>
        </p:spPr>
      </p:pic>
      <p:cxnSp>
        <p:nvCxnSpPr>
          <p:cNvPr id="39" name="Conector recto de flecha 38">
            <a:extLst>
              <a:ext uri="{FF2B5EF4-FFF2-40B4-BE49-F238E27FC236}">
                <a16:creationId xmlns:a16="http://schemas.microsoft.com/office/drawing/2014/main" xmlns="" id="{4AF49168-FF6F-4C9A-A271-9F42D468F266}"/>
              </a:ext>
            </a:extLst>
          </p:cNvPr>
          <p:cNvCxnSpPr>
            <a:cxnSpLocks/>
            <a:stCxn id="12" idx="1"/>
            <a:endCxn id="14" idx="3"/>
          </p:cNvCxnSpPr>
          <p:nvPr/>
        </p:nvCxnSpPr>
        <p:spPr>
          <a:xfrm flipH="1">
            <a:off x="2393498" y="984012"/>
            <a:ext cx="272934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xmlns="" id="{7EE8C403-E7EF-406D-A362-A8E6B8B7D108}"/>
              </a:ext>
            </a:extLst>
          </p:cNvPr>
          <p:cNvCxnSpPr>
            <a:cxnSpLocks/>
            <a:stCxn id="14" idx="2"/>
            <a:endCxn id="27" idx="0"/>
          </p:cNvCxnSpPr>
          <p:nvPr/>
        </p:nvCxnSpPr>
        <p:spPr>
          <a:xfrm>
            <a:off x="1488141" y="1355486"/>
            <a:ext cx="2" cy="6499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xmlns="" id="{9CC9483A-29D2-4764-8F8E-02772892D9FB}"/>
              </a:ext>
            </a:extLst>
          </p:cNvPr>
          <p:cNvCxnSpPr>
            <a:cxnSpLocks/>
            <a:stCxn id="31" idx="3"/>
            <a:endCxn id="33" idx="1"/>
          </p:cNvCxnSpPr>
          <p:nvPr/>
        </p:nvCxnSpPr>
        <p:spPr>
          <a:xfrm flipV="1">
            <a:off x="8946285" y="2847216"/>
            <a:ext cx="65641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xmlns="" id="{6DE7CA00-FBE2-48B5-83F1-CFD874ADE906}"/>
              </a:ext>
            </a:extLst>
          </p:cNvPr>
          <p:cNvCxnSpPr>
            <a:cxnSpLocks/>
            <a:stCxn id="34" idx="1"/>
            <a:endCxn id="36" idx="0"/>
          </p:cNvCxnSpPr>
          <p:nvPr/>
        </p:nvCxnSpPr>
        <p:spPr>
          <a:xfrm flipH="1" flipV="1">
            <a:off x="7288598" y="5126387"/>
            <a:ext cx="601531"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xmlns="" id="{6DCE90D7-51A8-4B7F-B20B-731405ADA976}"/>
              </a:ext>
            </a:extLst>
          </p:cNvPr>
          <p:cNvCxnSpPr>
            <a:cxnSpLocks/>
            <a:stCxn id="36" idx="2"/>
            <a:endCxn id="37" idx="3"/>
          </p:cNvCxnSpPr>
          <p:nvPr/>
        </p:nvCxnSpPr>
        <p:spPr>
          <a:xfrm flipH="1" flipV="1">
            <a:off x="3605535" y="5126386"/>
            <a:ext cx="61740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de flecha 76">
            <a:extLst>
              <a:ext uri="{FF2B5EF4-FFF2-40B4-BE49-F238E27FC236}">
                <a16:creationId xmlns:a16="http://schemas.microsoft.com/office/drawing/2014/main" xmlns="" id="{4453641A-1A6E-48D9-B3B4-AE96ADB1015F}"/>
              </a:ext>
            </a:extLst>
          </p:cNvPr>
          <p:cNvCxnSpPr>
            <a:cxnSpLocks/>
            <a:stCxn id="27" idx="3"/>
            <a:endCxn id="29" idx="1"/>
          </p:cNvCxnSpPr>
          <p:nvPr/>
        </p:nvCxnSpPr>
        <p:spPr>
          <a:xfrm flipV="1">
            <a:off x="2520367" y="2847217"/>
            <a:ext cx="61547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xmlns="" id="{0721C7D6-CA65-4622-AF0D-17929A1BECF2}"/>
              </a:ext>
            </a:extLst>
          </p:cNvPr>
          <p:cNvCxnSpPr>
            <a:cxnSpLocks/>
            <a:stCxn id="29" idx="3"/>
            <a:endCxn id="30" idx="1"/>
          </p:cNvCxnSpPr>
          <p:nvPr/>
        </p:nvCxnSpPr>
        <p:spPr>
          <a:xfrm>
            <a:off x="4508717" y="2847218"/>
            <a:ext cx="65641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xmlns="" id="{084807DC-DD14-46BB-A4E1-F0E897040BE8}"/>
              </a:ext>
            </a:extLst>
          </p:cNvPr>
          <p:cNvCxnSpPr>
            <a:cxnSpLocks/>
            <a:stCxn id="30" idx="3"/>
            <a:endCxn id="31" idx="1"/>
          </p:cNvCxnSpPr>
          <p:nvPr/>
        </p:nvCxnSpPr>
        <p:spPr>
          <a:xfrm flipV="1">
            <a:off x="6365149" y="2847218"/>
            <a:ext cx="65641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angular 93">
            <a:extLst>
              <a:ext uri="{FF2B5EF4-FFF2-40B4-BE49-F238E27FC236}">
                <a16:creationId xmlns:a16="http://schemas.microsoft.com/office/drawing/2014/main" xmlns="" id="{EB7A88F7-EE11-41E2-BE89-DA54C976A920}"/>
              </a:ext>
            </a:extLst>
          </p:cNvPr>
          <p:cNvCxnSpPr>
            <a:cxnSpLocks/>
            <a:stCxn id="33" idx="2"/>
            <a:endCxn id="34" idx="3"/>
          </p:cNvCxnSpPr>
          <p:nvPr/>
        </p:nvCxnSpPr>
        <p:spPr>
          <a:xfrm rot="5400000">
            <a:off x="9680566" y="4215932"/>
            <a:ext cx="1437403" cy="3835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352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sp>
        <p:nvSpPr>
          <p:cNvPr id="12" name="Rectángulo 11">
            <a:extLst>
              <a:ext uri="{FF2B5EF4-FFF2-40B4-BE49-F238E27FC236}">
                <a16:creationId xmlns:a16="http://schemas.microsoft.com/office/drawing/2014/main" xmlns="" id="{4E03A23B-F91C-4226-A0C8-8FD9F7A2AAA9}"/>
              </a:ext>
            </a:extLst>
          </p:cNvPr>
          <p:cNvSpPr/>
          <p:nvPr/>
        </p:nvSpPr>
        <p:spPr>
          <a:xfrm>
            <a:off x="5122847" y="685387"/>
            <a:ext cx="1946309" cy="7429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ysClr val="windowText" lastClr="000000"/>
                </a:solidFill>
                <a:latin typeface="Arial" panose="020B0604020202020204" pitchFamily="34" charset="0"/>
                <a:cs typeface="Arial" panose="020B0604020202020204" pitchFamily="34" charset="0"/>
              </a:rPr>
              <a:t>Tapado </a:t>
            </a:r>
          </a:p>
        </p:txBody>
      </p:sp>
      <p:sp>
        <p:nvSpPr>
          <p:cNvPr id="13" name="Rectángulo 12">
            <a:extLst>
              <a:ext uri="{FF2B5EF4-FFF2-40B4-BE49-F238E27FC236}">
                <a16:creationId xmlns:a16="http://schemas.microsoft.com/office/drawing/2014/main" xmlns="" id="{28361520-578E-46AD-901D-DB07358D308C}"/>
              </a:ext>
            </a:extLst>
          </p:cNvPr>
          <p:cNvSpPr/>
          <p:nvPr/>
        </p:nvSpPr>
        <p:spPr>
          <a:xfrm>
            <a:off x="638974" y="1428338"/>
            <a:ext cx="2074549"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1. Actuador K</a:t>
            </a:r>
          </a:p>
        </p:txBody>
      </p:sp>
      <p:sp>
        <p:nvSpPr>
          <p:cNvPr id="20" name="Rectángulo 19">
            <a:extLst>
              <a:ext uri="{FF2B5EF4-FFF2-40B4-BE49-F238E27FC236}">
                <a16:creationId xmlns:a16="http://schemas.microsoft.com/office/drawing/2014/main" xmlns="" id="{2CCF4BE0-49E0-4C46-A18E-547BB2D27341}"/>
              </a:ext>
            </a:extLst>
          </p:cNvPr>
          <p:cNvSpPr/>
          <p:nvPr/>
        </p:nvSpPr>
        <p:spPr>
          <a:xfrm>
            <a:off x="9478479" y="1428338"/>
            <a:ext cx="1804987"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2. Sensor capacitivo 2</a:t>
            </a:r>
          </a:p>
        </p:txBody>
      </p:sp>
      <p:pic>
        <p:nvPicPr>
          <p:cNvPr id="25" name="Imagen 24">
            <a:extLst>
              <a:ext uri="{FF2B5EF4-FFF2-40B4-BE49-F238E27FC236}">
                <a16:creationId xmlns:a16="http://schemas.microsoft.com/office/drawing/2014/main" xmlns="" id="{2EC0A26B-734C-48D3-89DD-D23CAA48B7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653"/>
          <a:stretch/>
        </p:blipFill>
        <p:spPr bwMode="auto">
          <a:xfrm>
            <a:off x="638974" y="3234910"/>
            <a:ext cx="2074549" cy="2238832"/>
          </a:xfrm>
          <a:prstGeom prst="rect">
            <a:avLst/>
          </a:prstGeom>
          <a:ln w="19050" cap="sq" cmpd="sng" algn="ctr">
            <a:solidFill>
              <a:srgbClr val="000000"/>
            </a:solidFill>
            <a:prstDash val="solid"/>
            <a:miter lim="800000"/>
            <a:headEnd type="none" w="med" len="med"/>
            <a:tailEnd type="none" w="med" len="med"/>
          </a:ln>
          <a:effectLst/>
          <a:extLst>
            <a:ext uri="{53640926-AAD7-44D8-BBD7-CCE9431645EC}">
              <a14:shadowObscured xmlns:a14="http://schemas.microsoft.com/office/drawing/2010/main"/>
            </a:ext>
          </a:extLst>
        </p:spPr>
      </p:pic>
      <p:pic>
        <p:nvPicPr>
          <p:cNvPr id="26" name="Imagen 25" descr="C:\Users\Usuario\Downloads\Cosas\Paint\EnsamblePLat.png">
            <a:extLst>
              <a:ext uri="{FF2B5EF4-FFF2-40B4-BE49-F238E27FC236}">
                <a16:creationId xmlns:a16="http://schemas.microsoft.com/office/drawing/2014/main" xmlns="" id="{CE4BB8FB-90A5-4F80-824A-33B68FC7135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5275" y="2788122"/>
            <a:ext cx="2074549" cy="3132409"/>
          </a:xfrm>
          <a:prstGeom prst="rect">
            <a:avLst/>
          </a:prstGeom>
          <a:ln w="19050" cap="sq">
            <a:solidFill>
              <a:srgbClr val="000000"/>
            </a:solidFill>
            <a:prstDash val="solid"/>
            <a:miter lim="800000"/>
          </a:ln>
          <a:effectLst/>
        </p:spPr>
      </p:pic>
      <p:pic>
        <p:nvPicPr>
          <p:cNvPr id="28" name="Imagen 27" descr="C:\Users\Usuario\Downloads\Cosas\Paint\DoblesGb.png">
            <a:extLst>
              <a:ext uri="{FF2B5EF4-FFF2-40B4-BE49-F238E27FC236}">
                <a16:creationId xmlns:a16="http://schemas.microsoft.com/office/drawing/2014/main" xmlns="" id="{B5A25437-337D-4D35-B4B5-C9B641696B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4155"/>
          <a:stretch/>
        </p:blipFill>
        <p:spPr bwMode="auto">
          <a:xfrm>
            <a:off x="5552263" y="3290689"/>
            <a:ext cx="2073600" cy="2127275"/>
          </a:xfrm>
          <a:prstGeom prst="rect">
            <a:avLst/>
          </a:prstGeom>
          <a:ln w="19050" cap="sq">
            <a:solidFill>
              <a:srgbClr val="000000"/>
            </a:solidFill>
            <a:prstDash val="solid"/>
            <a:miter lim="800000"/>
          </a:ln>
          <a:effectLst/>
        </p:spPr>
      </p:pic>
      <p:pic>
        <p:nvPicPr>
          <p:cNvPr id="29" name="Imagen 28">
            <a:extLst>
              <a:ext uri="{FF2B5EF4-FFF2-40B4-BE49-F238E27FC236}">
                <a16:creationId xmlns:a16="http://schemas.microsoft.com/office/drawing/2014/main" xmlns="" id="{9281BD10-835C-4AE7-88A3-2681177C03E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44171" y="2790574"/>
            <a:ext cx="2073600" cy="1373040"/>
          </a:xfrm>
          <a:prstGeom prst="rect">
            <a:avLst/>
          </a:prstGeom>
          <a:ln w="19050" cap="sq">
            <a:solidFill>
              <a:srgbClr val="000000"/>
            </a:solidFill>
            <a:prstDash val="solid"/>
            <a:miter lim="800000"/>
          </a:ln>
          <a:effectLst/>
        </p:spPr>
      </p:pic>
      <p:pic>
        <p:nvPicPr>
          <p:cNvPr id="31" name="Imagen 30" descr="C:\Users\Usuario\Downloads\Cosas\Imagenes editadas\FCmontado.gif">
            <a:extLst>
              <a:ext uri="{FF2B5EF4-FFF2-40B4-BE49-F238E27FC236}">
                <a16:creationId xmlns:a16="http://schemas.microsoft.com/office/drawing/2014/main" xmlns="" id="{370A3B54-3B01-4357-9D22-54DFA9ADE82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7618" b="12540"/>
          <a:stretch/>
        </p:blipFill>
        <p:spPr bwMode="auto">
          <a:xfrm>
            <a:off x="9344171" y="4699694"/>
            <a:ext cx="2073600" cy="1101445"/>
          </a:xfrm>
          <a:prstGeom prst="rect">
            <a:avLst/>
          </a:prstGeom>
          <a:ln w="19050" cap="sq">
            <a:solidFill>
              <a:srgbClr val="000000"/>
            </a:solidFill>
            <a:prstDash val="solid"/>
            <a:miter lim="800000"/>
          </a:ln>
          <a:effectLst/>
          <a:extLst>
            <a:ext uri="{53640926-AAD7-44D8-BBD7-CCE9431645EC}">
              <a14:shadowObscured xmlns:a14="http://schemas.microsoft.com/office/drawing/2010/main"/>
            </a:ext>
          </a:extLst>
        </p:spPr>
      </p:pic>
      <p:cxnSp>
        <p:nvCxnSpPr>
          <p:cNvPr id="32" name="Conector: angular 31">
            <a:extLst>
              <a:ext uri="{FF2B5EF4-FFF2-40B4-BE49-F238E27FC236}">
                <a16:creationId xmlns:a16="http://schemas.microsoft.com/office/drawing/2014/main" xmlns="" id="{A6471A39-7BA2-4A24-9D20-9DA330840D58}"/>
              </a:ext>
            </a:extLst>
          </p:cNvPr>
          <p:cNvCxnSpPr>
            <a:cxnSpLocks/>
            <a:stCxn id="12" idx="1"/>
            <a:endCxn id="13" idx="0"/>
          </p:cNvCxnSpPr>
          <p:nvPr/>
        </p:nvCxnSpPr>
        <p:spPr>
          <a:xfrm rot="10800000" flipV="1">
            <a:off x="1676250" y="1056860"/>
            <a:ext cx="3446597" cy="37147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xmlns="" id="{314B8256-0237-4497-9959-40B29422A49C}"/>
              </a:ext>
            </a:extLst>
          </p:cNvPr>
          <p:cNvCxnSpPr>
            <a:cxnSpLocks/>
            <a:stCxn id="12" idx="3"/>
            <a:endCxn id="20" idx="0"/>
          </p:cNvCxnSpPr>
          <p:nvPr/>
        </p:nvCxnSpPr>
        <p:spPr>
          <a:xfrm>
            <a:off x="7069156" y="1056862"/>
            <a:ext cx="3311817" cy="37147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xmlns="" id="{CD0C206D-EF31-4A9E-9D56-5D59DFE6307A}"/>
              </a:ext>
            </a:extLst>
          </p:cNvPr>
          <p:cNvCxnSpPr>
            <a:cxnSpLocks/>
            <a:stCxn id="13" idx="2"/>
            <a:endCxn id="25" idx="0"/>
          </p:cNvCxnSpPr>
          <p:nvPr/>
        </p:nvCxnSpPr>
        <p:spPr>
          <a:xfrm>
            <a:off x="1676249" y="2171287"/>
            <a:ext cx="0" cy="1063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xmlns="" id="{06472DD2-F9B6-48B4-9415-9167A4E05932}"/>
              </a:ext>
            </a:extLst>
          </p:cNvPr>
          <p:cNvCxnSpPr>
            <a:cxnSpLocks/>
            <a:stCxn id="25" idx="3"/>
            <a:endCxn id="26" idx="1"/>
          </p:cNvCxnSpPr>
          <p:nvPr/>
        </p:nvCxnSpPr>
        <p:spPr>
          <a:xfrm>
            <a:off x="2713523" y="4354326"/>
            <a:ext cx="3717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xmlns="" id="{4AE67904-4285-4C4D-B254-090A0151D551}"/>
              </a:ext>
            </a:extLst>
          </p:cNvPr>
          <p:cNvCxnSpPr>
            <a:cxnSpLocks/>
            <a:stCxn id="26" idx="3"/>
            <a:endCxn id="28" idx="1"/>
          </p:cNvCxnSpPr>
          <p:nvPr/>
        </p:nvCxnSpPr>
        <p:spPr>
          <a:xfrm>
            <a:off x="5159825" y="4354326"/>
            <a:ext cx="3924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xmlns="" id="{59FD2A16-FAE1-450B-9E77-BA2BF3C7E500}"/>
              </a:ext>
            </a:extLst>
          </p:cNvPr>
          <p:cNvCxnSpPr>
            <a:cxnSpLocks/>
            <a:stCxn id="20" idx="2"/>
            <a:endCxn id="29" idx="0"/>
          </p:cNvCxnSpPr>
          <p:nvPr/>
        </p:nvCxnSpPr>
        <p:spPr>
          <a:xfrm flipH="1">
            <a:off x="10380971" y="2171286"/>
            <a:ext cx="2" cy="6192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xmlns="" id="{517C6B48-4496-4D2D-AF2F-B34A6BC253B9}"/>
              </a:ext>
            </a:extLst>
          </p:cNvPr>
          <p:cNvCxnSpPr>
            <a:cxnSpLocks/>
            <a:stCxn id="29" idx="2"/>
            <a:endCxn id="31" idx="0"/>
          </p:cNvCxnSpPr>
          <p:nvPr/>
        </p:nvCxnSpPr>
        <p:spPr>
          <a:xfrm>
            <a:off x="10380971" y="4163615"/>
            <a:ext cx="0" cy="536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57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sp>
        <p:nvSpPr>
          <p:cNvPr id="12" name="Rectángulo 11">
            <a:extLst>
              <a:ext uri="{FF2B5EF4-FFF2-40B4-BE49-F238E27FC236}">
                <a16:creationId xmlns:a16="http://schemas.microsoft.com/office/drawing/2014/main" xmlns="" id="{4E03A23B-F91C-4226-A0C8-8FD9F7A2AAA9}"/>
              </a:ext>
            </a:extLst>
          </p:cNvPr>
          <p:cNvSpPr/>
          <p:nvPr/>
        </p:nvSpPr>
        <p:spPr>
          <a:xfrm>
            <a:off x="4795300" y="630795"/>
            <a:ext cx="1946309" cy="7429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ysClr val="windowText" lastClr="000000"/>
                </a:solidFill>
                <a:latin typeface="Arial" panose="020B0604020202020204" pitchFamily="34" charset="0"/>
                <a:cs typeface="Arial" panose="020B0604020202020204" pitchFamily="34" charset="0"/>
              </a:rPr>
              <a:t>Tapado </a:t>
            </a:r>
          </a:p>
        </p:txBody>
      </p:sp>
      <p:cxnSp>
        <p:nvCxnSpPr>
          <p:cNvPr id="32" name="Conector: angular 31">
            <a:extLst>
              <a:ext uri="{FF2B5EF4-FFF2-40B4-BE49-F238E27FC236}">
                <a16:creationId xmlns:a16="http://schemas.microsoft.com/office/drawing/2014/main" xmlns="" id="{A6471A39-7BA2-4A24-9D20-9DA330840D58}"/>
              </a:ext>
            </a:extLst>
          </p:cNvPr>
          <p:cNvCxnSpPr>
            <a:cxnSpLocks/>
            <a:stCxn id="12" idx="1"/>
            <a:endCxn id="18" idx="0"/>
          </p:cNvCxnSpPr>
          <p:nvPr/>
        </p:nvCxnSpPr>
        <p:spPr>
          <a:xfrm rot="10800000" flipV="1">
            <a:off x="2642936" y="1002270"/>
            <a:ext cx="2152364" cy="37147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xmlns="" id="{314B8256-0237-4497-9959-40B29422A49C}"/>
              </a:ext>
            </a:extLst>
          </p:cNvPr>
          <p:cNvCxnSpPr>
            <a:cxnSpLocks/>
            <a:stCxn id="12" idx="3"/>
            <a:endCxn id="21" idx="0"/>
          </p:cNvCxnSpPr>
          <p:nvPr/>
        </p:nvCxnSpPr>
        <p:spPr>
          <a:xfrm>
            <a:off x="6741609" y="1002269"/>
            <a:ext cx="2175893" cy="37147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xmlns="" id="{CD0C206D-EF31-4A9E-9D56-5D59DFE6307A}"/>
              </a:ext>
            </a:extLst>
          </p:cNvPr>
          <p:cNvCxnSpPr>
            <a:cxnSpLocks/>
            <a:stCxn id="18" idx="2"/>
            <a:endCxn id="24" idx="0"/>
          </p:cNvCxnSpPr>
          <p:nvPr/>
        </p:nvCxnSpPr>
        <p:spPr>
          <a:xfrm>
            <a:off x="2642936" y="2116691"/>
            <a:ext cx="0" cy="6192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xmlns="" id="{DA6054E7-549D-4AA9-A6D6-A087A7BBF41B}"/>
              </a:ext>
            </a:extLst>
          </p:cNvPr>
          <p:cNvSpPr/>
          <p:nvPr/>
        </p:nvSpPr>
        <p:spPr>
          <a:xfrm>
            <a:off x="1740442" y="1373742"/>
            <a:ext cx="1804988"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3. Almacén de tapas</a:t>
            </a:r>
          </a:p>
        </p:txBody>
      </p:sp>
      <p:sp>
        <p:nvSpPr>
          <p:cNvPr id="21" name="Rectángulo 20">
            <a:extLst>
              <a:ext uri="{FF2B5EF4-FFF2-40B4-BE49-F238E27FC236}">
                <a16:creationId xmlns:a16="http://schemas.microsoft.com/office/drawing/2014/main" xmlns="" id="{67270CDC-FD04-4038-9170-753BCB384838}"/>
              </a:ext>
            </a:extLst>
          </p:cNvPr>
          <p:cNvSpPr/>
          <p:nvPr/>
        </p:nvSpPr>
        <p:spPr>
          <a:xfrm>
            <a:off x="8012144" y="1373744"/>
            <a:ext cx="1810716"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4. Envases</a:t>
            </a:r>
          </a:p>
        </p:txBody>
      </p:sp>
      <p:pic>
        <p:nvPicPr>
          <p:cNvPr id="24" name="Imagen 23" descr="C:\Users\Usuario\Desktop\3.png">
            <a:extLst>
              <a:ext uri="{FF2B5EF4-FFF2-40B4-BE49-F238E27FC236}">
                <a16:creationId xmlns:a16="http://schemas.microsoft.com/office/drawing/2014/main" xmlns="" id="{9EA4745E-87EA-4A59-A235-931B5A2EBE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6136" y="2735982"/>
            <a:ext cx="2073600" cy="2764798"/>
          </a:xfrm>
          <a:prstGeom prst="rect">
            <a:avLst/>
          </a:prstGeom>
          <a:ln w="19050" cap="sq">
            <a:solidFill>
              <a:srgbClr val="000000"/>
            </a:solidFill>
            <a:prstDash val="solid"/>
            <a:miter lim="800000"/>
          </a:ln>
          <a:effectLst/>
        </p:spPr>
      </p:pic>
      <p:pic>
        <p:nvPicPr>
          <p:cNvPr id="30" name="Imagen 29" descr="C:\Users\Usuario\Pictures\1.png">
            <a:extLst>
              <a:ext uri="{FF2B5EF4-FFF2-40B4-BE49-F238E27FC236}">
                <a16:creationId xmlns:a16="http://schemas.microsoft.com/office/drawing/2014/main" xmlns="" id="{75F83C09-91B9-4F00-BBB0-9DE3BD22F7B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6018" y="2421785"/>
            <a:ext cx="1003742" cy="1415650"/>
          </a:xfrm>
          <a:prstGeom prst="rect">
            <a:avLst/>
          </a:prstGeom>
          <a:ln w="19050" cap="sq">
            <a:solidFill>
              <a:srgbClr val="000000"/>
            </a:solidFill>
            <a:prstDash val="solid"/>
            <a:miter lim="800000"/>
          </a:ln>
          <a:effectLst/>
        </p:spPr>
      </p:pic>
      <p:pic>
        <p:nvPicPr>
          <p:cNvPr id="34" name="Imagen 33" descr="C:\Users\Usuario\Downloads\Cosas\Paint\platina Pc.png">
            <a:extLst>
              <a:ext uri="{FF2B5EF4-FFF2-40B4-BE49-F238E27FC236}">
                <a16:creationId xmlns:a16="http://schemas.microsoft.com/office/drawing/2014/main" xmlns="" id="{F2FD1309-8016-4FB4-8909-A49204B8D3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9469"/>
          <a:stretch/>
        </p:blipFill>
        <p:spPr bwMode="auto">
          <a:xfrm>
            <a:off x="6583154" y="2446667"/>
            <a:ext cx="875836" cy="1415650"/>
          </a:xfrm>
          <a:prstGeom prst="rect">
            <a:avLst/>
          </a:prstGeom>
          <a:ln w="19050" cap="sq">
            <a:solidFill>
              <a:srgbClr val="000000"/>
            </a:solidFill>
            <a:prstDash val="solid"/>
            <a:miter lim="800000"/>
          </a:ln>
          <a:effectLst/>
        </p:spPr>
      </p:pic>
      <p:pic>
        <p:nvPicPr>
          <p:cNvPr id="36" name="Imagen 35" descr="C:\Users\Usuario\Pictures\2.png">
            <a:extLst>
              <a:ext uri="{FF2B5EF4-FFF2-40B4-BE49-F238E27FC236}">
                <a16:creationId xmlns:a16="http://schemas.microsoft.com/office/drawing/2014/main" xmlns="" id="{B87703B2-B981-4CD9-A2B1-215C7ADDE1F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52074" y="2446667"/>
            <a:ext cx="1130860" cy="1415650"/>
          </a:xfrm>
          <a:prstGeom prst="rect">
            <a:avLst/>
          </a:prstGeom>
          <a:ln w="19050" cap="sq">
            <a:solidFill>
              <a:srgbClr val="000000"/>
            </a:solidFill>
            <a:prstDash val="solid"/>
            <a:miter lim="800000"/>
          </a:ln>
          <a:effectLst/>
        </p:spPr>
      </p:pic>
      <p:pic>
        <p:nvPicPr>
          <p:cNvPr id="37" name="Imagen 36" descr="C:\Users\Usuario\Downloads\Cosas\Paint\ActuadorP.png">
            <a:extLst>
              <a:ext uri="{FF2B5EF4-FFF2-40B4-BE49-F238E27FC236}">
                <a16:creationId xmlns:a16="http://schemas.microsoft.com/office/drawing/2014/main" xmlns="" id="{7B5985A4-F00C-4012-82F3-0BC6B55372A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0789"/>
          <a:stretch/>
        </p:blipFill>
        <p:spPr bwMode="auto">
          <a:xfrm>
            <a:off x="8194548" y="4192290"/>
            <a:ext cx="1445911" cy="1831532"/>
          </a:xfrm>
          <a:prstGeom prst="rect">
            <a:avLst/>
          </a:prstGeom>
          <a:ln w="19050" cap="sq">
            <a:solidFill>
              <a:srgbClr val="000000"/>
            </a:solidFill>
            <a:prstDash val="solid"/>
            <a:miter lim="800000"/>
          </a:ln>
          <a:effectLst/>
        </p:spPr>
      </p:pic>
      <p:cxnSp>
        <p:nvCxnSpPr>
          <p:cNvPr id="39" name="Conector recto de flecha 38">
            <a:extLst>
              <a:ext uri="{FF2B5EF4-FFF2-40B4-BE49-F238E27FC236}">
                <a16:creationId xmlns:a16="http://schemas.microsoft.com/office/drawing/2014/main" xmlns="" id="{5DFB77C3-C015-40C5-8420-87439FAF99DD}"/>
              </a:ext>
            </a:extLst>
          </p:cNvPr>
          <p:cNvCxnSpPr>
            <a:cxnSpLocks/>
            <a:stCxn id="21" idx="2"/>
            <a:endCxn id="36" idx="0"/>
          </p:cNvCxnSpPr>
          <p:nvPr/>
        </p:nvCxnSpPr>
        <p:spPr>
          <a:xfrm>
            <a:off x="8917503" y="2116693"/>
            <a:ext cx="2" cy="329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angular 41">
            <a:extLst>
              <a:ext uri="{FF2B5EF4-FFF2-40B4-BE49-F238E27FC236}">
                <a16:creationId xmlns:a16="http://schemas.microsoft.com/office/drawing/2014/main" xmlns="" id="{3DE7BBF5-B4D1-4CFA-B4FB-B404D8A6661E}"/>
              </a:ext>
            </a:extLst>
          </p:cNvPr>
          <p:cNvCxnSpPr>
            <a:cxnSpLocks/>
            <a:stCxn id="21" idx="1"/>
            <a:endCxn id="34" idx="0"/>
          </p:cNvCxnSpPr>
          <p:nvPr/>
        </p:nvCxnSpPr>
        <p:spPr>
          <a:xfrm rot="10800000" flipV="1">
            <a:off x="7021072" y="1745218"/>
            <a:ext cx="991072" cy="7014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r 44">
            <a:extLst>
              <a:ext uri="{FF2B5EF4-FFF2-40B4-BE49-F238E27FC236}">
                <a16:creationId xmlns:a16="http://schemas.microsoft.com/office/drawing/2014/main" xmlns="" id="{9231BB5D-1915-4571-8CA7-ECFA03F6B930}"/>
              </a:ext>
            </a:extLst>
          </p:cNvPr>
          <p:cNvCxnSpPr>
            <a:cxnSpLocks/>
            <a:stCxn id="21" idx="3"/>
            <a:endCxn id="30" idx="0"/>
          </p:cNvCxnSpPr>
          <p:nvPr/>
        </p:nvCxnSpPr>
        <p:spPr>
          <a:xfrm>
            <a:off x="9822861" y="1745218"/>
            <a:ext cx="1055028" cy="67656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xmlns="" id="{C3585664-48D8-43BC-A69F-8927AD4A69D3}"/>
              </a:ext>
            </a:extLst>
          </p:cNvPr>
          <p:cNvCxnSpPr>
            <a:cxnSpLocks/>
            <a:stCxn id="34" idx="2"/>
            <a:endCxn id="37" idx="1"/>
          </p:cNvCxnSpPr>
          <p:nvPr/>
        </p:nvCxnSpPr>
        <p:spPr>
          <a:xfrm rot="16200000" flipH="1">
            <a:off x="6984939" y="3898450"/>
            <a:ext cx="1245740" cy="117347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r 50">
            <a:extLst>
              <a:ext uri="{FF2B5EF4-FFF2-40B4-BE49-F238E27FC236}">
                <a16:creationId xmlns:a16="http://schemas.microsoft.com/office/drawing/2014/main" xmlns="" id="{A6EF2A8A-1A6F-4284-84E1-AF2033FFAECE}"/>
              </a:ext>
            </a:extLst>
          </p:cNvPr>
          <p:cNvCxnSpPr>
            <a:cxnSpLocks/>
            <a:stCxn id="30" idx="2"/>
            <a:endCxn id="37" idx="3"/>
          </p:cNvCxnSpPr>
          <p:nvPr/>
        </p:nvCxnSpPr>
        <p:spPr>
          <a:xfrm rot="5400000">
            <a:off x="9623864" y="3854030"/>
            <a:ext cx="1270622" cy="12374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xmlns="" id="{E0A5E99A-1CDB-43CD-B8B6-72A6B2F337D9}"/>
              </a:ext>
            </a:extLst>
          </p:cNvPr>
          <p:cNvCxnSpPr>
            <a:cxnSpLocks/>
            <a:stCxn id="36" idx="2"/>
            <a:endCxn id="37" idx="0"/>
          </p:cNvCxnSpPr>
          <p:nvPr/>
        </p:nvCxnSpPr>
        <p:spPr>
          <a:xfrm flipH="1">
            <a:off x="8917503" y="3862316"/>
            <a:ext cx="2" cy="329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16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sp>
        <p:nvSpPr>
          <p:cNvPr id="12" name="Rectángulo 11">
            <a:extLst>
              <a:ext uri="{FF2B5EF4-FFF2-40B4-BE49-F238E27FC236}">
                <a16:creationId xmlns:a16="http://schemas.microsoft.com/office/drawing/2014/main" xmlns="" id="{4E03A23B-F91C-4226-A0C8-8FD9F7A2AAA9}"/>
              </a:ext>
            </a:extLst>
          </p:cNvPr>
          <p:cNvSpPr/>
          <p:nvPr/>
        </p:nvSpPr>
        <p:spPr>
          <a:xfrm>
            <a:off x="5122847" y="685387"/>
            <a:ext cx="1946309" cy="7429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ysClr val="windowText" lastClr="000000"/>
                </a:solidFill>
                <a:latin typeface="Arial" panose="020B0604020202020204" pitchFamily="34" charset="0"/>
                <a:cs typeface="Arial" panose="020B0604020202020204" pitchFamily="34" charset="0"/>
              </a:rPr>
              <a:t>Control de calidad</a:t>
            </a:r>
          </a:p>
        </p:txBody>
      </p:sp>
      <p:sp>
        <p:nvSpPr>
          <p:cNvPr id="13" name="Rectángulo 12">
            <a:extLst>
              <a:ext uri="{FF2B5EF4-FFF2-40B4-BE49-F238E27FC236}">
                <a16:creationId xmlns:a16="http://schemas.microsoft.com/office/drawing/2014/main" xmlns="" id="{28361520-578E-46AD-901D-DB07358D308C}"/>
              </a:ext>
            </a:extLst>
          </p:cNvPr>
          <p:cNvSpPr/>
          <p:nvPr/>
        </p:nvSpPr>
        <p:spPr>
          <a:xfrm>
            <a:off x="1563055" y="1713162"/>
            <a:ext cx="1638224"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chemeClr val="tx1"/>
                </a:solidFill>
                <a:latin typeface="Arial" panose="020B0604020202020204" pitchFamily="34" charset="0"/>
                <a:cs typeface="Arial" panose="020B0604020202020204" pitchFamily="34" charset="0"/>
              </a:rPr>
              <a:t>1. Arduino               UNO</a:t>
            </a:r>
          </a:p>
        </p:txBody>
      </p:sp>
      <p:sp>
        <p:nvSpPr>
          <p:cNvPr id="14" name="Rectángulo 13">
            <a:extLst>
              <a:ext uri="{FF2B5EF4-FFF2-40B4-BE49-F238E27FC236}">
                <a16:creationId xmlns:a16="http://schemas.microsoft.com/office/drawing/2014/main" xmlns="" id="{801CA599-A562-4065-882A-F2CD047F789C}"/>
              </a:ext>
            </a:extLst>
          </p:cNvPr>
          <p:cNvSpPr/>
          <p:nvPr/>
        </p:nvSpPr>
        <p:spPr>
          <a:xfrm>
            <a:off x="5023209" y="1712676"/>
            <a:ext cx="2145582"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2. Conexiones</a:t>
            </a:r>
          </a:p>
        </p:txBody>
      </p:sp>
      <p:sp>
        <p:nvSpPr>
          <p:cNvPr id="15" name="Rectángulo 14">
            <a:extLst>
              <a:ext uri="{FF2B5EF4-FFF2-40B4-BE49-F238E27FC236}">
                <a16:creationId xmlns:a16="http://schemas.microsoft.com/office/drawing/2014/main" xmlns="" id="{73B88BFB-967C-46B3-9197-37137E2C5E3F}"/>
              </a:ext>
            </a:extLst>
          </p:cNvPr>
          <p:cNvSpPr/>
          <p:nvPr/>
        </p:nvSpPr>
        <p:spPr>
          <a:xfrm>
            <a:off x="8466158" y="1713163"/>
            <a:ext cx="1978147"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3. Actuador I</a:t>
            </a:r>
          </a:p>
        </p:txBody>
      </p:sp>
      <p:cxnSp>
        <p:nvCxnSpPr>
          <p:cNvPr id="17" name="Conector: angular 16">
            <a:extLst>
              <a:ext uri="{FF2B5EF4-FFF2-40B4-BE49-F238E27FC236}">
                <a16:creationId xmlns:a16="http://schemas.microsoft.com/office/drawing/2014/main" xmlns="" id="{C79049AD-8969-4716-BAD3-E3233727B5D5}"/>
              </a:ext>
            </a:extLst>
          </p:cNvPr>
          <p:cNvCxnSpPr>
            <a:cxnSpLocks/>
            <a:stCxn id="12" idx="1"/>
            <a:endCxn id="13" idx="0"/>
          </p:cNvCxnSpPr>
          <p:nvPr/>
        </p:nvCxnSpPr>
        <p:spPr>
          <a:xfrm rot="10800000" flipV="1">
            <a:off x="2382167" y="1056862"/>
            <a:ext cx="2740680" cy="65630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a:extLst>
              <a:ext uri="{FF2B5EF4-FFF2-40B4-BE49-F238E27FC236}">
                <a16:creationId xmlns:a16="http://schemas.microsoft.com/office/drawing/2014/main" xmlns="" id="{DF34B70A-B0AE-4EA3-9193-C69DCBE523B9}"/>
              </a:ext>
            </a:extLst>
          </p:cNvPr>
          <p:cNvCxnSpPr>
            <a:cxnSpLocks/>
            <a:stCxn id="12" idx="3"/>
            <a:endCxn id="15" idx="0"/>
          </p:cNvCxnSpPr>
          <p:nvPr/>
        </p:nvCxnSpPr>
        <p:spPr>
          <a:xfrm>
            <a:off x="7069156" y="1056862"/>
            <a:ext cx="2386076" cy="65630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xmlns="" id="{042A3E99-F566-45D7-9218-112A0EAE01CC}"/>
              </a:ext>
            </a:extLst>
          </p:cNvPr>
          <p:cNvCxnSpPr>
            <a:cxnSpLocks/>
            <a:stCxn id="12" idx="2"/>
            <a:endCxn id="14" idx="0"/>
          </p:cNvCxnSpPr>
          <p:nvPr/>
        </p:nvCxnSpPr>
        <p:spPr>
          <a:xfrm flipH="1">
            <a:off x="6096000" y="1428336"/>
            <a:ext cx="2" cy="2843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xmlns="" id="{56163348-45D8-4CE6-87B5-A03692B2DB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744" y="3028271"/>
            <a:ext cx="4211369" cy="2277718"/>
          </a:xfrm>
          <a:prstGeom prst="rect">
            <a:avLst/>
          </a:prstGeom>
          <a:ln w="19050" cap="sq">
            <a:solidFill>
              <a:srgbClr val="000000"/>
            </a:solidFill>
            <a:prstDash val="solid"/>
            <a:miter lim="800000"/>
          </a:ln>
          <a:effectLst/>
        </p:spPr>
      </p:pic>
      <p:cxnSp>
        <p:nvCxnSpPr>
          <p:cNvPr id="40" name="Conector recto de flecha 39">
            <a:extLst>
              <a:ext uri="{FF2B5EF4-FFF2-40B4-BE49-F238E27FC236}">
                <a16:creationId xmlns:a16="http://schemas.microsoft.com/office/drawing/2014/main" xmlns="" id="{2318FCF8-05AF-4ADF-93D3-16A20DFEBA8C}"/>
              </a:ext>
            </a:extLst>
          </p:cNvPr>
          <p:cNvCxnSpPr>
            <a:cxnSpLocks/>
            <a:stCxn id="13" idx="2"/>
            <a:endCxn id="38" idx="0"/>
          </p:cNvCxnSpPr>
          <p:nvPr/>
        </p:nvCxnSpPr>
        <p:spPr>
          <a:xfrm>
            <a:off x="2382167" y="2456111"/>
            <a:ext cx="2262" cy="572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Imagen 44" descr="C:\Users\joseo\Downloads\DoblesPlatina_i_paint.png">
            <a:extLst>
              <a:ext uri="{FF2B5EF4-FFF2-40B4-BE49-F238E27FC236}">
                <a16:creationId xmlns:a16="http://schemas.microsoft.com/office/drawing/2014/main" xmlns="" id="{3BB6AF21-F6EF-4345-95F1-790E086DFA61}"/>
              </a:ext>
            </a:extLst>
          </p:cNvPr>
          <p:cNvPicPr>
            <a:picLocks noChangeAspect="1"/>
          </p:cNvPicPr>
          <p:nvPr/>
        </p:nvPicPr>
        <p:blipFill rotWithShape="1">
          <a:blip r:embed="rId4">
            <a:extLst>
              <a:ext uri="{28A0092B-C50C-407E-A947-70E740481C1C}">
                <a14:useLocalDpi xmlns:a14="http://schemas.microsoft.com/office/drawing/2010/main" val="0"/>
              </a:ext>
            </a:extLst>
          </a:blip>
          <a:srcRect l="19474" t="36873" r="38868"/>
          <a:stretch/>
        </p:blipFill>
        <p:spPr bwMode="auto">
          <a:xfrm>
            <a:off x="7778935" y="2680961"/>
            <a:ext cx="956617" cy="1939713"/>
          </a:xfrm>
          <a:prstGeom prst="rect">
            <a:avLst/>
          </a:prstGeom>
          <a:ln w="19050" cap="sq">
            <a:solidFill>
              <a:srgbClr val="000000"/>
            </a:solidFill>
            <a:prstDash val="solid"/>
            <a:miter lim="800000"/>
          </a:ln>
          <a:effectLst/>
        </p:spPr>
      </p:pic>
      <p:pic>
        <p:nvPicPr>
          <p:cNvPr id="46" name="Imagen 45" descr="C:\Users\joseo\OneDrive\Documentos\#sergio\Ahora si\Plastico.gif">
            <a:extLst>
              <a:ext uri="{FF2B5EF4-FFF2-40B4-BE49-F238E27FC236}">
                <a16:creationId xmlns:a16="http://schemas.microsoft.com/office/drawing/2014/main" xmlns="" id="{07DBEF9C-8422-4A61-BE15-53016866687F}"/>
              </a:ext>
            </a:extLst>
          </p:cNvPr>
          <p:cNvPicPr>
            <a:picLocks noChangeAspect="1"/>
          </p:cNvPicPr>
          <p:nvPr/>
        </p:nvPicPr>
        <p:blipFill rotWithShape="1">
          <a:blip r:embed="rId5">
            <a:extLst>
              <a:ext uri="{28A0092B-C50C-407E-A947-70E740481C1C}">
                <a14:useLocalDpi xmlns:a14="http://schemas.microsoft.com/office/drawing/2010/main" val="0"/>
              </a:ext>
            </a:extLst>
          </a:blip>
          <a:srcRect t="34727" r="31953"/>
          <a:stretch/>
        </p:blipFill>
        <p:spPr bwMode="auto">
          <a:xfrm>
            <a:off x="10015622" y="2680961"/>
            <a:ext cx="1516613" cy="1939713"/>
          </a:xfrm>
          <a:prstGeom prst="rect">
            <a:avLst/>
          </a:prstGeom>
          <a:ln w="19050" cap="sq">
            <a:solidFill>
              <a:srgbClr val="000000"/>
            </a:solidFill>
            <a:prstDash val="solid"/>
            <a:miter lim="800000"/>
          </a:ln>
          <a:effectLst/>
        </p:spPr>
      </p:pic>
      <p:pic>
        <p:nvPicPr>
          <p:cNvPr id="54" name="Imagen 53">
            <a:extLst>
              <a:ext uri="{FF2B5EF4-FFF2-40B4-BE49-F238E27FC236}">
                <a16:creationId xmlns:a16="http://schemas.microsoft.com/office/drawing/2014/main" xmlns="" id="{E091488E-E0DE-4EBB-8259-8403295B0EB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7387" t="15411" r="9348" b="22631"/>
          <a:stretch/>
        </p:blipFill>
        <p:spPr>
          <a:xfrm>
            <a:off x="4851031" y="2965787"/>
            <a:ext cx="2489937" cy="2517671"/>
          </a:xfrm>
          <a:prstGeom prst="rect">
            <a:avLst/>
          </a:prstGeom>
          <a:ln w="19050" cap="sq">
            <a:solidFill>
              <a:srgbClr val="000000"/>
            </a:solidFill>
            <a:prstDash val="solid"/>
            <a:miter lim="800000"/>
          </a:ln>
          <a:effectLst/>
        </p:spPr>
      </p:pic>
      <p:cxnSp>
        <p:nvCxnSpPr>
          <p:cNvPr id="55" name="Conector recto de flecha 54">
            <a:extLst>
              <a:ext uri="{FF2B5EF4-FFF2-40B4-BE49-F238E27FC236}">
                <a16:creationId xmlns:a16="http://schemas.microsoft.com/office/drawing/2014/main" xmlns="" id="{20A84897-A249-4710-8DC1-F63647F85ECB}"/>
              </a:ext>
            </a:extLst>
          </p:cNvPr>
          <p:cNvCxnSpPr>
            <a:cxnSpLocks/>
            <a:stCxn id="14" idx="2"/>
            <a:endCxn id="54" idx="0"/>
          </p:cNvCxnSpPr>
          <p:nvPr/>
        </p:nvCxnSpPr>
        <p:spPr>
          <a:xfrm>
            <a:off x="6096000" y="2455625"/>
            <a:ext cx="0" cy="5101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n 18" descr="C:\Users\joseo\OneDrive\Documentos\#sergio\Ahora si\Rampas1_2.png">
            <a:extLst>
              <a:ext uri="{FF2B5EF4-FFF2-40B4-BE49-F238E27FC236}">
                <a16:creationId xmlns:a16="http://schemas.microsoft.com/office/drawing/2014/main" xmlns="" id="{D31A3D33-5486-43E7-BB0C-13CCB02C2B8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22648" y="4810213"/>
            <a:ext cx="3265165" cy="1113156"/>
          </a:xfrm>
          <a:prstGeom prst="rect">
            <a:avLst/>
          </a:prstGeom>
          <a:ln w="19050" cap="sq">
            <a:solidFill>
              <a:srgbClr val="000000"/>
            </a:solidFill>
            <a:prstDash val="solid"/>
            <a:miter lim="800000"/>
          </a:ln>
          <a:effectLst/>
        </p:spPr>
      </p:pic>
      <p:cxnSp>
        <p:nvCxnSpPr>
          <p:cNvPr id="23" name="Conector recto de flecha 22">
            <a:extLst>
              <a:ext uri="{FF2B5EF4-FFF2-40B4-BE49-F238E27FC236}">
                <a16:creationId xmlns:a16="http://schemas.microsoft.com/office/drawing/2014/main" xmlns="" id="{523B2A65-9E54-472E-9073-49D33FF51F0E}"/>
              </a:ext>
            </a:extLst>
          </p:cNvPr>
          <p:cNvCxnSpPr>
            <a:cxnSpLocks/>
            <a:stCxn id="15" idx="2"/>
            <a:endCxn id="19" idx="0"/>
          </p:cNvCxnSpPr>
          <p:nvPr/>
        </p:nvCxnSpPr>
        <p:spPr>
          <a:xfrm flipH="1">
            <a:off x="9455231" y="2456112"/>
            <a:ext cx="1" cy="2354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a:extLst>
              <a:ext uri="{FF2B5EF4-FFF2-40B4-BE49-F238E27FC236}">
                <a16:creationId xmlns:a16="http://schemas.microsoft.com/office/drawing/2014/main" xmlns="" id="{DFC6EB91-E8F2-43A4-BF78-154DAB7443E9}"/>
              </a:ext>
            </a:extLst>
          </p:cNvPr>
          <p:cNvCxnSpPr>
            <a:cxnSpLocks/>
            <a:stCxn id="15" idx="1"/>
            <a:endCxn id="45" idx="0"/>
          </p:cNvCxnSpPr>
          <p:nvPr/>
        </p:nvCxnSpPr>
        <p:spPr>
          <a:xfrm rot="10800000" flipV="1">
            <a:off x="8257244" y="2084637"/>
            <a:ext cx="208914" cy="5963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r 29">
            <a:extLst>
              <a:ext uri="{FF2B5EF4-FFF2-40B4-BE49-F238E27FC236}">
                <a16:creationId xmlns:a16="http://schemas.microsoft.com/office/drawing/2014/main" xmlns="" id="{84E77E4E-66B6-41E4-A158-C44D24D66C08}"/>
              </a:ext>
            </a:extLst>
          </p:cNvPr>
          <p:cNvCxnSpPr>
            <a:cxnSpLocks/>
            <a:stCxn id="15" idx="3"/>
            <a:endCxn id="46" idx="0"/>
          </p:cNvCxnSpPr>
          <p:nvPr/>
        </p:nvCxnSpPr>
        <p:spPr>
          <a:xfrm>
            <a:off x="10444305" y="2084638"/>
            <a:ext cx="329624" cy="59632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79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485565" y="951564"/>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Planteamiento del problema</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xmlns="" id="{7127BA65-EFB4-4577-8C11-46A2190895CF}"/>
              </a:ext>
            </a:extLst>
          </p:cNvPr>
          <p:cNvSpPr/>
          <p:nvPr/>
        </p:nvSpPr>
        <p:spPr>
          <a:xfrm>
            <a:off x="802971" y="2151727"/>
            <a:ext cx="4365378" cy="2554545"/>
          </a:xfrm>
          <a:prstGeom prst="rect">
            <a:avLst/>
          </a:prstGeom>
        </p:spPr>
        <p:txBody>
          <a:bodyPr wrap="square">
            <a:spAutoFit/>
          </a:bodyPr>
          <a:lstStyle/>
          <a:p>
            <a:pPr algn="just"/>
            <a:r>
              <a:rPr lang="es-CO" sz="2000" dirty="0">
                <a:latin typeface="Arial" panose="020B0604020202020204" pitchFamily="34" charset="0"/>
                <a:cs typeface="Arial" panose="020B0604020202020204" pitchFamily="34" charset="0"/>
              </a:rPr>
              <a:t>En la actualidad la Fundación Universidad de América cuenta con una celda flexible de manufactura didáctica ubicada en el laboratorio de automatización industrial, sin embargo, esta está presentando un gran numero de fallas por lo cual no se encuentra en funcionamiento.</a:t>
            </a:r>
            <a:endParaRPr lang="es-CO"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8" name="Picture 2" descr="https://lh3.googleusercontent.com/C4x32DrUwwDK_RU3-h06GV0gdK1p4uTIWUnKnGD6nBD3hKDVTmemC59x98ZmhvqjHLOydlKNN0we4CqSos_ynCKNk-ixGSjGAd0U-_Mxo727ClVzH_ZiMezzHVDk22jz41AbYQBT1u0OJUjbUlncIE21YcQVpKlW6xJeDCz8x3SNpxcG5IgTiprdH5yQI_m5yfds8ZOvlJshqsvAkSrPpyLIDrozczmSSFZQyzQYK0C9tq1zLQJjpzvWNyazBTlmCTQKAH4T_JQ5nNR_XKLRjYTaVl1LkZbMPHtwD93xLyzFQnOKX2qhl2OcevNt4SbjhbHLRERevvKh6BKtdNmy0JhT2Apy-WiturToYtYvPlHNtOkVLZHr73fz8ZunOWU7hC5uK_UdU_Kd0o6z-OfpJXQlVai8qvj_3irfE7ij0eafAC_Q3cmJZ1ggE6GoHpPJvrbAzyNC0u34T57lyrHPcm4Ol8RaiJfnHnnFsfOxKaOOQG4AQcI_55wmWjyjWJXpEYcHxaXqsQKri14GRu_VI4rorR4MhV4g7r5BGUUqI28-h2zqvhIW8eISUzaMFUOgwF4uiStMtmVDeOtrR4AhiZC0u0p44HY8Or4S9NwQMjhx18aDG7uggf87xAGfkbP5-dS5H4w1jnK_KER-O8kccSIrIWKDM_PsmleVDy7ITD4pySjcpOAgW-H5wtk=w834-h625-no?authuser=0">
            <a:extLst>
              <a:ext uri="{FF2B5EF4-FFF2-40B4-BE49-F238E27FC236}">
                <a16:creationId xmlns:a16="http://schemas.microsoft.com/office/drawing/2014/main" xmlns="" id="{9228539D-0795-473F-B996-54CC5D510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186" y="1740907"/>
            <a:ext cx="4850690" cy="3639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667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sp>
        <p:nvSpPr>
          <p:cNvPr id="12" name="Rectángulo 11">
            <a:extLst>
              <a:ext uri="{FF2B5EF4-FFF2-40B4-BE49-F238E27FC236}">
                <a16:creationId xmlns:a16="http://schemas.microsoft.com/office/drawing/2014/main" xmlns="" id="{4E03A23B-F91C-4226-A0C8-8FD9F7A2AAA9}"/>
              </a:ext>
            </a:extLst>
          </p:cNvPr>
          <p:cNvSpPr/>
          <p:nvPr/>
        </p:nvSpPr>
        <p:spPr>
          <a:xfrm>
            <a:off x="422799" y="3057525"/>
            <a:ext cx="1946309" cy="7429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ysClr val="windowText" lastClr="000000"/>
                </a:solidFill>
                <a:latin typeface="Arial" panose="020B0604020202020204" pitchFamily="34" charset="0"/>
                <a:cs typeface="Arial" panose="020B0604020202020204" pitchFamily="34" charset="0"/>
              </a:rPr>
              <a:t>Producto Rechazado </a:t>
            </a:r>
          </a:p>
        </p:txBody>
      </p:sp>
      <p:sp>
        <p:nvSpPr>
          <p:cNvPr id="13" name="Rectángulo 12">
            <a:extLst>
              <a:ext uri="{FF2B5EF4-FFF2-40B4-BE49-F238E27FC236}">
                <a16:creationId xmlns:a16="http://schemas.microsoft.com/office/drawing/2014/main" xmlns="" id="{28361520-578E-46AD-901D-DB07358D308C}"/>
              </a:ext>
            </a:extLst>
          </p:cNvPr>
          <p:cNvSpPr/>
          <p:nvPr/>
        </p:nvSpPr>
        <p:spPr>
          <a:xfrm>
            <a:off x="1255152" y="1196244"/>
            <a:ext cx="2005164"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1. Actuador L</a:t>
            </a:r>
          </a:p>
        </p:txBody>
      </p:sp>
      <p:sp>
        <p:nvSpPr>
          <p:cNvPr id="20" name="Rectángulo 19">
            <a:extLst>
              <a:ext uri="{FF2B5EF4-FFF2-40B4-BE49-F238E27FC236}">
                <a16:creationId xmlns:a16="http://schemas.microsoft.com/office/drawing/2014/main" xmlns="" id="{2CCF4BE0-49E0-4C46-A18E-547BB2D27341}"/>
              </a:ext>
            </a:extLst>
          </p:cNvPr>
          <p:cNvSpPr/>
          <p:nvPr/>
        </p:nvSpPr>
        <p:spPr>
          <a:xfrm>
            <a:off x="1355240" y="4918805"/>
            <a:ext cx="1804987"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2. Sensor capacitivo 3</a:t>
            </a:r>
          </a:p>
        </p:txBody>
      </p:sp>
      <p:pic>
        <p:nvPicPr>
          <p:cNvPr id="19" name="Imagen 18" descr="Diagrama&#10;&#10;Descripción generada automáticamente">
            <a:extLst>
              <a:ext uri="{FF2B5EF4-FFF2-40B4-BE49-F238E27FC236}">
                <a16:creationId xmlns:a16="http://schemas.microsoft.com/office/drawing/2014/main" xmlns="" id="{2A3DB1D8-4E8F-4D16-A601-DA53CF59C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883"/>
          <a:stretch/>
        </p:blipFill>
        <p:spPr bwMode="auto">
          <a:xfrm>
            <a:off x="3635280" y="772508"/>
            <a:ext cx="1826175" cy="1590424"/>
          </a:xfrm>
          <a:prstGeom prst="rect">
            <a:avLst/>
          </a:prstGeom>
          <a:ln w="19050" cap="sq">
            <a:solidFill>
              <a:srgbClr val="000000"/>
            </a:solidFill>
            <a:prstDash val="solid"/>
            <a:miter lim="800000"/>
          </a:ln>
          <a:effectLst/>
        </p:spPr>
      </p:pic>
      <p:pic>
        <p:nvPicPr>
          <p:cNvPr id="22" name="Imagen 21">
            <a:extLst>
              <a:ext uri="{FF2B5EF4-FFF2-40B4-BE49-F238E27FC236}">
                <a16:creationId xmlns:a16="http://schemas.microsoft.com/office/drawing/2014/main" xmlns="" id="{19A126B1-B3B0-4A14-9B4B-BB5499D5BB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7" t="21849" b="37947"/>
          <a:stretch/>
        </p:blipFill>
        <p:spPr bwMode="auto">
          <a:xfrm>
            <a:off x="5791099" y="772508"/>
            <a:ext cx="2856632" cy="1590423"/>
          </a:xfrm>
          <a:prstGeom prst="rect">
            <a:avLst/>
          </a:prstGeom>
          <a:ln w="19050" cap="sq">
            <a:solidFill>
              <a:srgbClr val="000000"/>
            </a:solidFill>
            <a:prstDash val="solid"/>
            <a:miter lim="800000"/>
          </a:ln>
          <a:effectLst/>
        </p:spPr>
      </p:pic>
      <p:pic>
        <p:nvPicPr>
          <p:cNvPr id="23" name="Imagen 22">
            <a:extLst>
              <a:ext uri="{FF2B5EF4-FFF2-40B4-BE49-F238E27FC236}">
                <a16:creationId xmlns:a16="http://schemas.microsoft.com/office/drawing/2014/main" xmlns="" id="{991669C0-CF5F-47A8-979C-1260F1E085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534" t="21786" r="18910" b="15064"/>
          <a:stretch/>
        </p:blipFill>
        <p:spPr bwMode="auto">
          <a:xfrm>
            <a:off x="8977375" y="772509"/>
            <a:ext cx="2369219" cy="1590422"/>
          </a:xfrm>
          <a:prstGeom prst="rect">
            <a:avLst/>
          </a:prstGeom>
          <a:ln w="19050" cap="sq">
            <a:solidFill>
              <a:srgbClr val="000000"/>
            </a:solidFill>
            <a:prstDash val="solid"/>
            <a:miter lim="800000"/>
          </a:ln>
          <a:effectLst/>
        </p:spPr>
      </p:pic>
      <p:pic>
        <p:nvPicPr>
          <p:cNvPr id="36" name="Imagen 35" descr="C:\Users\Usuario\Downloads\Fotos\Editadas\FC3.gif">
            <a:extLst>
              <a:ext uri="{FF2B5EF4-FFF2-40B4-BE49-F238E27FC236}">
                <a16:creationId xmlns:a16="http://schemas.microsoft.com/office/drawing/2014/main" xmlns="" id="{BF476EBB-6D51-40E9-BFF2-B4BB03E556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2210"/>
          <a:stretch/>
        </p:blipFill>
        <p:spPr bwMode="auto">
          <a:xfrm>
            <a:off x="3635280" y="4573867"/>
            <a:ext cx="1727161" cy="1432824"/>
          </a:xfrm>
          <a:prstGeom prst="rect">
            <a:avLst/>
          </a:prstGeom>
          <a:ln w="19050" cap="sq">
            <a:solidFill>
              <a:srgbClr val="000000"/>
            </a:solidFill>
            <a:prstDash val="solid"/>
            <a:miter lim="800000"/>
          </a:ln>
          <a:effectLst/>
        </p:spPr>
      </p:pic>
      <p:sp>
        <p:nvSpPr>
          <p:cNvPr id="45" name="Rectángulo 44">
            <a:extLst>
              <a:ext uri="{FF2B5EF4-FFF2-40B4-BE49-F238E27FC236}">
                <a16:creationId xmlns:a16="http://schemas.microsoft.com/office/drawing/2014/main" xmlns="" id="{900E63FD-E6C6-4ED3-8A71-33619C3529A4}"/>
              </a:ext>
            </a:extLst>
          </p:cNvPr>
          <p:cNvSpPr/>
          <p:nvPr/>
        </p:nvSpPr>
        <p:spPr>
          <a:xfrm>
            <a:off x="3503553" y="3021201"/>
            <a:ext cx="2089627"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3. Actuador M</a:t>
            </a:r>
          </a:p>
        </p:txBody>
      </p:sp>
      <p:cxnSp>
        <p:nvCxnSpPr>
          <p:cNvPr id="52" name="Conector recto de flecha 51">
            <a:extLst>
              <a:ext uri="{FF2B5EF4-FFF2-40B4-BE49-F238E27FC236}">
                <a16:creationId xmlns:a16="http://schemas.microsoft.com/office/drawing/2014/main" xmlns="" id="{BD374293-135E-4639-892D-706508AE2842}"/>
              </a:ext>
            </a:extLst>
          </p:cNvPr>
          <p:cNvCxnSpPr>
            <a:cxnSpLocks/>
            <a:stCxn id="22" idx="3"/>
            <a:endCxn id="23" idx="1"/>
          </p:cNvCxnSpPr>
          <p:nvPr/>
        </p:nvCxnSpPr>
        <p:spPr>
          <a:xfrm>
            <a:off x="8647731" y="1567720"/>
            <a:ext cx="3296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angular 63">
            <a:extLst>
              <a:ext uri="{FF2B5EF4-FFF2-40B4-BE49-F238E27FC236}">
                <a16:creationId xmlns:a16="http://schemas.microsoft.com/office/drawing/2014/main" xmlns="" id="{517235EF-4CF0-421E-B7C7-9A1BFE30B056}"/>
              </a:ext>
            </a:extLst>
          </p:cNvPr>
          <p:cNvCxnSpPr>
            <a:cxnSpLocks/>
          </p:cNvCxnSpPr>
          <p:nvPr/>
        </p:nvCxnSpPr>
        <p:spPr>
          <a:xfrm rot="5400000" flipH="1" flipV="1">
            <a:off x="1267677" y="2067469"/>
            <a:ext cx="1118332" cy="8617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xmlns="" id="{4047608A-922B-4C8D-800D-53201413E85D}"/>
              </a:ext>
            </a:extLst>
          </p:cNvPr>
          <p:cNvCxnSpPr>
            <a:cxnSpLocks/>
            <a:stCxn id="12" idx="3"/>
          </p:cNvCxnSpPr>
          <p:nvPr/>
        </p:nvCxnSpPr>
        <p:spPr>
          <a:xfrm>
            <a:off x="2369108" y="3429000"/>
            <a:ext cx="1144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xmlns="" id="{64EC15E1-4338-4B90-9023-D17F5F53E128}"/>
              </a:ext>
            </a:extLst>
          </p:cNvPr>
          <p:cNvCxnSpPr>
            <a:cxnSpLocks/>
            <a:stCxn id="13" idx="3"/>
            <a:endCxn id="19" idx="1"/>
          </p:cNvCxnSpPr>
          <p:nvPr/>
        </p:nvCxnSpPr>
        <p:spPr>
          <a:xfrm>
            <a:off x="3260316" y="1567719"/>
            <a:ext cx="37496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75">
            <a:extLst>
              <a:ext uri="{FF2B5EF4-FFF2-40B4-BE49-F238E27FC236}">
                <a16:creationId xmlns:a16="http://schemas.microsoft.com/office/drawing/2014/main" xmlns="" id="{D1D1D2B7-D93C-49D6-BF45-BC5326AABCBA}"/>
              </a:ext>
            </a:extLst>
          </p:cNvPr>
          <p:cNvCxnSpPr>
            <a:cxnSpLocks/>
          </p:cNvCxnSpPr>
          <p:nvPr/>
        </p:nvCxnSpPr>
        <p:spPr>
          <a:xfrm flipV="1">
            <a:off x="4024416" y="2362931"/>
            <a:ext cx="1" cy="65826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6" name="Imagen 85" descr="Interfaz de usuario gráfica&#10;&#10;Descripción generada automáticamente">
            <a:extLst>
              <a:ext uri="{FF2B5EF4-FFF2-40B4-BE49-F238E27FC236}">
                <a16:creationId xmlns:a16="http://schemas.microsoft.com/office/drawing/2014/main" xmlns="" id="{176CA9B4-FBA2-4A4C-B68C-F2876B641A41}"/>
              </a:ext>
            </a:extLst>
          </p:cNvPr>
          <p:cNvPicPr>
            <a:picLocks noChangeAspect="1"/>
          </p:cNvPicPr>
          <p:nvPr/>
        </p:nvPicPr>
        <p:blipFill rotWithShape="1">
          <a:blip r:embed="rId7">
            <a:extLst>
              <a:ext uri="{28A0092B-C50C-407E-A947-70E740481C1C}">
                <a14:useLocalDpi xmlns:a14="http://schemas.microsoft.com/office/drawing/2010/main" val="0"/>
              </a:ext>
            </a:extLst>
          </a:blip>
          <a:srcRect l="44122" t="4575" r="2978" b="6004"/>
          <a:stretch/>
        </p:blipFill>
        <p:spPr bwMode="auto">
          <a:xfrm>
            <a:off x="6267999" y="2555279"/>
            <a:ext cx="2547321" cy="1861269"/>
          </a:xfrm>
          <a:prstGeom prst="rect">
            <a:avLst/>
          </a:prstGeom>
          <a:ln w="19050" cap="sq">
            <a:solidFill>
              <a:srgbClr val="000000"/>
            </a:solidFill>
            <a:prstDash val="solid"/>
            <a:miter lim="800000"/>
          </a:ln>
          <a:effectLst/>
        </p:spPr>
      </p:pic>
      <p:cxnSp>
        <p:nvCxnSpPr>
          <p:cNvPr id="91" name="Conector recto 90">
            <a:extLst>
              <a:ext uri="{FF2B5EF4-FFF2-40B4-BE49-F238E27FC236}">
                <a16:creationId xmlns:a16="http://schemas.microsoft.com/office/drawing/2014/main" xmlns="" id="{A070FCEA-4F07-46B1-899B-BF36AAB73D3A}"/>
              </a:ext>
            </a:extLst>
          </p:cNvPr>
          <p:cNvCxnSpPr>
            <a:cxnSpLocks/>
          </p:cNvCxnSpPr>
          <p:nvPr/>
        </p:nvCxnSpPr>
        <p:spPr>
          <a:xfrm>
            <a:off x="5176136" y="2362931"/>
            <a:ext cx="0" cy="3291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xmlns="" id="{4E9BDC6D-BB89-472A-BC13-A65C923938AE}"/>
              </a:ext>
            </a:extLst>
          </p:cNvPr>
          <p:cNvCxnSpPr>
            <a:cxnSpLocks/>
          </p:cNvCxnSpPr>
          <p:nvPr/>
        </p:nvCxnSpPr>
        <p:spPr>
          <a:xfrm>
            <a:off x="5176136" y="2680033"/>
            <a:ext cx="71121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Conector recto 97">
            <a:extLst>
              <a:ext uri="{FF2B5EF4-FFF2-40B4-BE49-F238E27FC236}">
                <a16:creationId xmlns:a16="http://schemas.microsoft.com/office/drawing/2014/main" xmlns="" id="{66E9ABE0-7006-445E-BB23-3AF80183F1FB}"/>
              </a:ext>
            </a:extLst>
          </p:cNvPr>
          <p:cNvCxnSpPr>
            <a:cxnSpLocks/>
          </p:cNvCxnSpPr>
          <p:nvPr/>
        </p:nvCxnSpPr>
        <p:spPr>
          <a:xfrm>
            <a:off x="5887355" y="2680033"/>
            <a:ext cx="0" cy="8058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Conector recto de flecha 102">
            <a:extLst>
              <a:ext uri="{FF2B5EF4-FFF2-40B4-BE49-F238E27FC236}">
                <a16:creationId xmlns:a16="http://schemas.microsoft.com/office/drawing/2014/main" xmlns="" id="{6837ED38-8320-4294-AE82-DF80227D8677}"/>
              </a:ext>
            </a:extLst>
          </p:cNvPr>
          <p:cNvCxnSpPr>
            <a:cxnSpLocks/>
            <a:endCxn id="86" idx="1"/>
          </p:cNvCxnSpPr>
          <p:nvPr/>
        </p:nvCxnSpPr>
        <p:spPr>
          <a:xfrm>
            <a:off x="5887355" y="3485914"/>
            <a:ext cx="38064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angular 108">
            <a:extLst>
              <a:ext uri="{FF2B5EF4-FFF2-40B4-BE49-F238E27FC236}">
                <a16:creationId xmlns:a16="http://schemas.microsoft.com/office/drawing/2014/main" xmlns="" id="{09E8D494-E4A2-4E4F-9B68-A9AFC406C481}"/>
              </a:ext>
            </a:extLst>
          </p:cNvPr>
          <p:cNvCxnSpPr>
            <a:cxnSpLocks/>
            <a:stCxn id="12" idx="2"/>
            <a:endCxn id="20" idx="0"/>
          </p:cNvCxnSpPr>
          <p:nvPr/>
        </p:nvCxnSpPr>
        <p:spPr>
          <a:xfrm rot="16200000" flipH="1">
            <a:off x="1267679" y="3928749"/>
            <a:ext cx="1118331" cy="8617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ector recto de flecha 111">
            <a:extLst>
              <a:ext uri="{FF2B5EF4-FFF2-40B4-BE49-F238E27FC236}">
                <a16:creationId xmlns:a16="http://schemas.microsoft.com/office/drawing/2014/main" xmlns="" id="{D8B061E4-8725-46D7-A811-E4BC4BC6E537}"/>
              </a:ext>
            </a:extLst>
          </p:cNvPr>
          <p:cNvCxnSpPr>
            <a:cxnSpLocks/>
            <a:stCxn id="19" idx="3"/>
            <a:endCxn id="22" idx="1"/>
          </p:cNvCxnSpPr>
          <p:nvPr/>
        </p:nvCxnSpPr>
        <p:spPr>
          <a:xfrm>
            <a:off x="5461455" y="1567720"/>
            <a:ext cx="3296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xmlns="" id="{27CCDF20-B1B8-4EE4-ACBE-D31C7A929626}"/>
              </a:ext>
            </a:extLst>
          </p:cNvPr>
          <p:cNvCxnSpPr>
            <a:cxnSpLocks/>
            <a:stCxn id="20" idx="3"/>
            <a:endCxn id="36" idx="1"/>
          </p:cNvCxnSpPr>
          <p:nvPr/>
        </p:nvCxnSpPr>
        <p:spPr>
          <a:xfrm flipV="1">
            <a:off x="3160227" y="5290279"/>
            <a:ext cx="47505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recto 123">
            <a:extLst>
              <a:ext uri="{FF2B5EF4-FFF2-40B4-BE49-F238E27FC236}">
                <a16:creationId xmlns:a16="http://schemas.microsoft.com/office/drawing/2014/main" xmlns="" id="{24E47E1B-FC9F-49E7-984F-B21C0B3F1DEA}"/>
              </a:ext>
            </a:extLst>
          </p:cNvPr>
          <p:cNvCxnSpPr>
            <a:cxnSpLocks/>
            <a:stCxn id="86" idx="3"/>
          </p:cNvCxnSpPr>
          <p:nvPr/>
        </p:nvCxnSpPr>
        <p:spPr>
          <a:xfrm>
            <a:off x="8815320" y="3485914"/>
            <a:ext cx="114682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Conector recto 130">
            <a:extLst>
              <a:ext uri="{FF2B5EF4-FFF2-40B4-BE49-F238E27FC236}">
                <a16:creationId xmlns:a16="http://schemas.microsoft.com/office/drawing/2014/main" xmlns="" id="{4480EEBA-993A-4331-B111-C867393F71B2}"/>
              </a:ext>
            </a:extLst>
          </p:cNvPr>
          <p:cNvCxnSpPr>
            <a:cxnSpLocks/>
          </p:cNvCxnSpPr>
          <p:nvPr/>
        </p:nvCxnSpPr>
        <p:spPr>
          <a:xfrm>
            <a:off x="9572423" y="3392758"/>
            <a:ext cx="360000" cy="922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Conector recto 132">
            <a:extLst>
              <a:ext uri="{FF2B5EF4-FFF2-40B4-BE49-F238E27FC236}">
                <a16:creationId xmlns:a16="http://schemas.microsoft.com/office/drawing/2014/main" xmlns="" id="{085FF6D6-48D2-406A-B391-5683354B19A6}"/>
              </a:ext>
            </a:extLst>
          </p:cNvPr>
          <p:cNvCxnSpPr>
            <a:cxnSpLocks/>
          </p:cNvCxnSpPr>
          <p:nvPr/>
        </p:nvCxnSpPr>
        <p:spPr>
          <a:xfrm flipV="1">
            <a:off x="9572423" y="3236494"/>
            <a:ext cx="360000" cy="15626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xmlns="" id="{0ED0BDE5-66EF-454A-B773-8F470BC06C17}"/>
              </a:ext>
            </a:extLst>
          </p:cNvPr>
          <p:cNvCxnSpPr>
            <a:cxnSpLocks/>
          </p:cNvCxnSpPr>
          <p:nvPr/>
        </p:nvCxnSpPr>
        <p:spPr>
          <a:xfrm>
            <a:off x="9917646" y="3482666"/>
            <a:ext cx="360000" cy="922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Conector recto 136">
            <a:extLst>
              <a:ext uri="{FF2B5EF4-FFF2-40B4-BE49-F238E27FC236}">
                <a16:creationId xmlns:a16="http://schemas.microsoft.com/office/drawing/2014/main" xmlns="" id="{EE85A50D-0388-44F2-A1A9-963DEC33986A}"/>
              </a:ext>
            </a:extLst>
          </p:cNvPr>
          <p:cNvCxnSpPr>
            <a:cxnSpLocks/>
          </p:cNvCxnSpPr>
          <p:nvPr/>
        </p:nvCxnSpPr>
        <p:spPr>
          <a:xfrm flipV="1">
            <a:off x="9900554" y="3563108"/>
            <a:ext cx="360000" cy="15626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Conector recto 137">
            <a:extLst>
              <a:ext uri="{FF2B5EF4-FFF2-40B4-BE49-F238E27FC236}">
                <a16:creationId xmlns:a16="http://schemas.microsoft.com/office/drawing/2014/main" xmlns="" id="{4A902198-0373-4C61-BF55-58DC48C5CA83}"/>
              </a:ext>
            </a:extLst>
          </p:cNvPr>
          <p:cNvCxnSpPr>
            <a:cxnSpLocks/>
          </p:cNvCxnSpPr>
          <p:nvPr/>
        </p:nvCxnSpPr>
        <p:spPr>
          <a:xfrm>
            <a:off x="9932423" y="2840410"/>
            <a:ext cx="0" cy="39608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Conector recto 140">
            <a:extLst>
              <a:ext uri="{FF2B5EF4-FFF2-40B4-BE49-F238E27FC236}">
                <a16:creationId xmlns:a16="http://schemas.microsoft.com/office/drawing/2014/main" xmlns="" id="{23270442-0D2C-492A-AB08-AA4C1F4B9DFA}"/>
              </a:ext>
            </a:extLst>
          </p:cNvPr>
          <p:cNvCxnSpPr>
            <a:cxnSpLocks/>
          </p:cNvCxnSpPr>
          <p:nvPr/>
        </p:nvCxnSpPr>
        <p:spPr>
          <a:xfrm>
            <a:off x="9908359" y="3714141"/>
            <a:ext cx="0" cy="39608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578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cxnSp>
        <p:nvCxnSpPr>
          <p:cNvPr id="21" name="Conector recto 20">
            <a:extLst>
              <a:ext uri="{FF2B5EF4-FFF2-40B4-BE49-F238E27FC236}">
                <a16:creationId xmlns:a16="http://schemas.microsoft.com/office/drawing/2014/main" xmlns="" id="{514C2616-6B16-4A42-A73A-BAD08B40EEF2}"/>
              </a:ext>
            </a:extLst>
          </p:cNvPr>
          <p:cNvCxnSpPr>
            <a:cxnSpLocks/>
          </p:cNvCxnSpPr>
          <p:nvPr/>
        </p:nvCxnSpPr>
        <p:spPr>
          <a:xfrm>
            <a:off x="1135279" y="1852713"/>
            <a:ext cx="360000" cy="922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xmlns="" id="{C8DB6901-4A68-4F1A-B342-FD65521EC583}"/>
              </a:ext>
            </a:extLst>
          </p:cNvPr>
          <p:cNvCxnSpPr>
            <a:cxnSpLocks/>
          </p:cNvCxnSpPr>
          <p:nvPr/>
        </p:nvCxnSpPr>
        <p:spPr>
          <a:xfrm flipV="1">
            <a:off x="1135279" y="1696449"/>
            <a:ext cx="360000" cy="15626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xmlns="" id="{942FFCFA-B4A5-43E2-8887-E92E8F31E48B}"/>
              </a:ext>
            </a:extLst>
          </p:cNvPr>
          <p:cNvCxnSpPr>
            <a:cxnSpLocks/>
          </p:cNvCxnSpPr>
          <p:nvPr/>
        </p:nvCxnSpPr>
        <p:spPr>
          <a:xfrm>
            <a:off x="1480502" y="1942621"/>
            <a:ext cx="360000" cy="922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xmlns="" id="{78F4E54E-3A56-4723-B575-E6E8038CA18B}"/>
              </a:ext>
            </a:extLst>
          </p:cNvPr>
          <p:cNvCxnSpPr>
            <a:cxnSpLocks/>
          </p:cNvCxnSpPr>
          <p:nvPr/>
        </p:nvCxnSpPr>
        <p:spPr>
          <a:xfrm flipV="1">
            <a:off x="1463410" y="2023063"/>
            <a:ext cx="360000" cy="15626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xmlns="" id="{632FB2DB-67E0-4484-8B13-3F84C53F11ED}"/>
              </a:ext>
            </a:extLst>
          </p:cNvPr>
          <p:cNvCxnSpPr>
            <a:cxnSpLocks/>
          </p:cNvCxnSpPr>
          <p:nvPr/>
        </p:nvCxnSpPr>
        <p:spPr>
          <a:xfrm>
            <a:off x="1495279" y="1300365"/>
            <a:ext cx="0" cy="39608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xmlns="" id="{F70DE059-65F4-4C6A-94E6-2CEA69E95636}"/>
              </a:ext>
            </a:extLst>
          </p:cNvPr>
          <p:cNvCxnSpPr>
            <a:cxnSpLocks/>
          </p:cNvCxnSpPr>
          <p:nvPr/>
        </p:nvCxnSpPr>
        <p:spPr>
          <a:xfrm>
            <a:off x="1471215" y="2174096"/>
            <a:ext cx="0" cy="39608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6" name="Imagen 75" descr="Diagrama&#10;&#10;Descripción generada automáticamente">
            <a:extLst>
              <a:ext uri="{FF2B5EF4-FFF2-40B4-BE49-F238E27FC236}">
                <a16:creationId xmlns:a16="http://schemas.microsoft.com/office/drawing/2014/main" xmlns="" id="{10AF71F9-39F4-41DA-A519-6583BE9FC7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9829" y="844097"/>
            <a:ext cx="2358606" cy="2199200"/>
          </a:xfrm>
          <a:prstGeom prst="rect">
            <a:avLst/>
          </a:prstGeom>
          <a:ln w="19050" cap="sq">
            <a:solidFill>
              <a:srgbClr val="000000"/>
            </a:solidFill>
            <a:prstDash val="solid"/>
            <a:miter lim="800000"/>
          </a:ln>
          <a:effectLst/>
        </p:spPr>
      </p:pic>
      <p:pic>
        <p:nvPicPr>
          <p:cNvPr id="77" name="Imagen 76" descr="Diagrama&#10;&#10;Descripción generada automáticamente">
            <a:extLst>
              <a:ext uri="{FF2B5EF4-FFF2-40B4-BE49-F238E27FC236}">
                <a16:creationId xmlns:a16="http://schemas.microsoft.com/office/drawing/2014/main" xmlns="" id="{05146B59-9F85-4674-B6C9-E4DA1070A15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0516" y="844097"/>
            <a:ext cx="4394636" cy="2197318"/>
          </a:xfrm>
          <a:prstGeom prst="rect">
            <a:avLst/>
          </a:prstGeom>
          <a:ln w="19050" cap="sq">
            <a:solidFill>
              <a:srgbClr val="000000"/>
            </a:solidFill>
            <a:prstDash val="solid"/>
            <a:miter lim="800000"/>
          </a:ln>
          <a:effectLst/>
        </p:spPr>
      </p:pic>
      <p:pic>
        <p:nvPicPr>
          <p:cNvPr id="78" name="Imagen 77" descr="Imagen que contiene pequeño&#10;&#10;Descripción generada automáticamente">
            <a:extLst>
              <a:ext uri="{FF2B5EF4-FFF2-40B4-BE49-F238E27FC236}">
                <a16:creationId xmlns:a16="http://schemas.microsoft.com/office/drawing/2014/main" xmlns="" id="{7F97CD0B-D14A-47A6-96E0-A72F07FC5F5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4265" y="3485162"/>
            <a:ext cx="1767137" cy="2355659"/>
          </a:xfrm>
          <a:prstGeom prst="rect">
            <a:avLst/>
          </a:prstGeom>
          <a:ln w="19050" cap="sq">
            <a:solidFill>
              <a:srgbClr val="000000"/>
            </a:solidFill>
            <a:prstDash val="solid"/>
            <a:miter lim="800000"/>
          </a:ln>
          <a:effectLst/>
        </p:spPr>
      </p:pic>
      <p:pic>
        <p:nvPicPr>
          <p:cNvPr id="79" name="Imagen 78" descr="C:\Users\Usuario\Downloads\Fotos\Editadas\platinas.gif">
            <a:extLst>
              <a:ext uri="{FF2B5EF4-FFF2-40B4-BE49-F238E27FC236}">
                <a16:creationId xmlns:a16="http://schemas.microsoft.com/office/drawing/2014/main" xmlns="" id="{3E2A4D00-8B92-4A13-B932-DB7C4835E7B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8361" y="3472666"/>
            <a:ext cx="1767138" cy="2356184"/>
          </a:xfrm>
          <a:prstGeom prst="rect">
            <a:avLst/>
          </a:prstGeom>
          <a:ln w="19050" cap="sq">
            <a:solidFill>
              <a:srgbClr val="000000"/>
            </a:solidFill>
            <a:prstDash val="solid"/>
            <a:miter lim="800000"/>
          </a:ln>
          <a:effectLst/>
        </p:spPr>
      </p:pic>
      <p:cxnSp>
        <p:nvCxnSpPr>
          <p:cNvPr id="80" name="Conector recto de flecha 79">
            <a:extLst>
              <a:ext uri="{FF2B5EF4-FFF2-40B4-BE49-F238E27FC236}">
                <a16:creationId xmlns:a16="http://schemas.microsoft.com/office/drawing/2014/main" xmlns="" id="{DAF4410D-42BB-4147-8304-120E88189611}"/>
              </a:ext>
            </a:extLst>
          </p:cNvPr>
          <p:cNvCxnSpPr>
            <a:cxnSpLocks/>
          </p:cNvCxnSpPr>
          <p:nvPr/>
        </p:nvCxnSpPr>
        <p:spPr>
          <a:xfrm>
            <a:off x="1512371" y="1942621"/>
            <a:ext cx="99020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xmlns="" id="{4C68C1E3-85BE-416F-B3C0-719ACA7800B2}"/>
              </a:ext>
            </a:extLst>
          </p:cNvPr>
          <p:cNvCxnSpPr>
            <a:cxnSpLocks/>
            <a:stCxn id="76" idx="3"/>
            <a:endCxn id="77" idx="1"/>
          </p:cNvCxnSpPr>
          <p:nvPr/>
        </p:nvCxnSpPr>
        <p:spPr>
          <a:xfrm flipV="1">
            <a:off x="4868435" y="1942756"/>
            <a:ext cx="662081" cy="94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xmlns="" id="{1D27D3BE-F25D-40F4-BFDD-6E0C8A0C9138}"/>
              </a:ext>
            </a:extLst>
          </p:cNvPr>
          <p:cNvCxnSpPr>
            <a:cxnSpLocks/>
            <a:stCxn id="78" idx="1"/>
            <a:endCxn id="79" idx="3"/>
          </p:cNvCxnSpPr>
          <p:nvPr/>
        </p:nvCxnSpPr>
        <p:spPr>
          <a:xfrm flipH="1" flipV="1">
            <a:off x="5065499" y="4650758"/>
            <a:ext cx="1778766" cy="1223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xmlns="" id="{23AFCA16-634C-4A71-9498-E7916B845ACA}"/>
              </a:ext>
            </a:extLst>
          </p:cNvPr>
          <p:cNvCxnSpPr>
            <a:cxnSpLocks/>
            <a:stCxn id="77" idx="2"/>
            <a:endCxn id="78" idx="0"/>
          </p:cNvCxnSpPr>
          <p:nvPr/>
        </p:nvCxnSpPr>
        <p:spPr>
          <a:xfrm>
            <a:off x="7727834" y="3041415"/>
            <a:ext cx="0" cy="44374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sp>
        <p:nvSpPr>
          <p:cNvPr id="12" name="Rectángulo 11">
            <a:extLst>
              <a:ext uri="{FF2B5EF4-FFF2-40B4-BE49-F238E27FC236}">
                <a16:creationId xmlns:a16="http://schemas.microsoft.com/office/drawing/2014/main" xmlns="" id="{4E03A23B-F91C-4226-A0C8-8FD9F7A2AAA9}"/>
              </a:ext>
            </a:extLst>
          </p:cNvPr>
          <p:cNvSpPr/>
          <p:nvPr/>
        </p:nvSpPr>
        <p:spPr>
          <a:xfrm>
            <a:off x="5122847" y="685387"/>
            <a:ext cx="2010428" cy="7429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ysClr val="windowText" lastClr="000000"/>
                </a:solidFill>
                <a:latin typeface="Arial" panose="020B0604020202020204" pitchFamily="34" charset="0"/>
                <a:cs typeface="Arial" panose="020B0604020202020204" pitchFamily="34" charset="0"/>
              </a:rPr>
              <a:t>Distribución de productos</a:t>
            </a:r>
          </a:p>
        </p:txBody>
      </p:sp>
      <p:sp>
        <p:nvSpPr>
          <p:cNvPr id="13" name="Rectángulo 12">
            <a:extLst>
              <a:ext uri="{FF2B5EF4-FFF2-40B4-BE49-F238E27FC236}">
                <a16:creationId xmlns:a16="http://schemas.microsoft.com/office/drawing/2014/main" xmlns="" id="{28361520-578E-46AD-901D-DB07358D308C}"/>
              </a:ext>
            </a:extLst>
          </p:cNvPr>
          <p:cNvSpPr/>
          <p:nvPr/>
        </p:nvSpPr>
        <p:spPr>
          <a:xfrm>
            <a:off x="531232" y="1604875"/>
            <a:ext cx="1810716"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1. Platina O</a:t>
            </a:r>
          </a:p>
        </p:txBody>
      </p:sp>
      <p:sp>
        <p:nvSpPr>
          <p:cNvPr id="14" name="Rectángulo 13">
            <a:extLst>
              <a:ext uri="{FF2B5EF4-FFF2-40B4-BE49-F238E27FC236}">
                <a16:creationId xmlns:a16="http://schemas.microsoft.com/office/drawing/2014/main" xmlns="" id="{801CA599-A562-4065-882A-F2CD047F789C}"/>
              </a:ext>
            </a:extLst>
          </p:cNvPr>
          <p:cNvSpPr/>
          <p:nvPr/>
        </p:nvSpPr>
        <p:spPr>
          <a:xfrm>
            <a:off x="5222702" y="1714832"/>
            <a:ext cx="1810717"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2. Sensor capacitivo 4</a:t>
            </a:r>
          </a:p>
        </p:txBody>
      </p:sp>
      <p:sp>
        <p:nvSpPr>
          <p:cNvPr id="15" name="Rectángulo 14">
            <a:extLst>
              <a:ext uri="{FF2B5EF4-FFF2-40B4-BE49-F238E27FC236}">
                <a16:creationId xmlns:a16="http://schemas.microsoft.com/office/drawing/2014/main" xmlns="" id="{73B88BFB-967C-46B3-9197-37137E2C5E3F}"/>
              </a:ext>
            </a:extLst>
          </p:cNvPr>
          <p:cNvSpPr/>
          <p:nvPr/>
        </p:nvSpPr>
        <p:spPr>
          <a:xfrm>
            <a:off x="9597391" y="1604875"/>
            <a:ext cx="1765419"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3. Carro clasificador</a:t>
            </a:r>
          </a:p>
        </p:txBody>
      </p:sp>
      <p:cxnSp>
        <p:nvCxnSpPr>
          <p:cNvPr id="17" name="Conector: angular 16">
            <a:extLst>
              <a:ext uri="{FF2B5EF4-FFF2-40B4-BE49-F238E27FC236}">
                <a16:creationId xmlns:a16="http://schemas.microsoft.com/office/drawing/2014/main" xmlns="" id="{C79049AD-8969-4716-BAD3-E3233727B5D5}"/>
              </a:ext>
            </a:extLst>
          </p:cNvPr>
          <p:cNvCxnSpPr>
            <a:cxnSpLocks/>
            <a:stCxn id="12" idx="1"/>
            <a:endCxn id="13" idx="0"/>
          </p:cNvCxnSpPr>
          <p:nvPr/>
        </p:nvCxnSpPr>
        <p:spPr>
          <a:xfrm rot="10800000" flipV="1">
            <a:off x="1436591" y="1056861"/>
            <a:ext cx="3686257" cy="54801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a:extLst>
              <a:ext uri="{FF2B5EF4-FFF2-40B4-BE49-F238E27FC236}">
                <a16:creationId xmlns:a16="http://schemas.microsoft.com/office/drawing/2014/main" xmlns="" id="{DF34B70A-B0AE-4EA3-9193-C69DCBE523B9}"/>
              </a:ext>
            </a:extLst>
          </p:cNvPr>
          <p:cNvCxnSpPr>
            <a:cxnSpLocks/>
            <a:stCxn id="12" idx="3"/>
            <a:endCxn id="15" idx="0"/>
          </p:cNvCxnSpPr>
          <p:nvPr/>
        </p:nvCxnSpPr>
        <p:spPr>
          <a:xfrm>
            <a:off x="7133275" y="1056862"/>
            <a:ext cx="3346826" cy="54801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xmlns="" id="{042A3E99-F566-45D7-9218-112A0EAE01CC}"/>
              </a:ext>
            </a:extLst>
          </p:cNvPr>
          <p:cNvCxnSpPr>
            <a:cxnSpLocks/>
            <a:stCxn id="12" idx="2"/>
            <a:endCxn id="14" idx="0"/>
          </p:cNvCxnSpPr>
          <p:nvPr/>
        </p:nvCxnSpPr>
        <p:spPr>
          <a:xfrm>
            <a:off x="6128061" y="1428336"/>
            <a:ext cx="0" cy="2864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xmlns="" id="{BA221A34-213D-4C30-8E36-A2F4E2227A8A}"/>
              </a:ext>
            </a:extLst>
          </p:cNvPr>
          <p:cNvCxnSpPr>
            <a:cxnSpLocks/>
            <a:stCxn id="13" idx="2"/>
            <a:endCxn id="32" idx="0"/>
          </p:cNvCxnSpPr>
          <p:nvPr/>
        </p:nvCxnSpPr>
        <p:spPr>
          <a:xfrm>
            <a:off x="1436590" y="2347824"/>
            <a:ext cx="0" cy="447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xmlns="" id="{9E16346D-4AD0-4D27-A561-0035FFE0812F}"/>
              </a:ext>
            </a:extLst>
          </p:cNvPr>
          <p:cNvCxnSpPr>
            <a:cxnSpLocks/>
            <a:stCxn id="15" idx="2"/>
            <a:endCxn id="38" idx="0"/>
          </p:cNvCxnSpPr>
          <p:nvPr/>
        </p:nvCxnSpPr>
        <p:spPr>
          <a:xfrm flipH="1">
            <a:off x="10480100" y="2347824"/>
            <a:ext cx="1" cy="2550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Imagen 31">
            <a:extLst>
              <a:ext uri="{FF2B5EF4-FFF2-40B4-BE49-F238E27FC236}">
                <a16:creationId xmlns:a16="http://schemas.microsoft.com/office/drawing/2014/main" xmlns="" id="{8B68401A-7B47-43C6-AA6C-57FDC2F6EFC6}"/>
              </a:ext>
            </a:extLst>
          </p:cNvPr>
          <p:cNvPicPr>
            <a:picLocks noChangeAspect="1"/>
          </p:cNvPicPr>
          <p:nvPr/>
        </p:nvPicPr>
        <p:blipFill rotWithShape="1">
          <a:blip r:embed="rId3"/>
          <a:srcRect b="1279"/>
          <a:stretch/>
        </p:blipFill>
        <p:spPr bwMode="auto">
          <a:xfrm>
            <a:off x="322318" y="2795156"/>
            <a:ext cx="2228543" cy="2114376"/>
          </a:xfrm>
          <a:prstGeom prst="rect">
            <a:avLst/>
          </a:prstGeom>
          <a:ln w="19050" cap="sq" cmpd="sng" algn="ctr">
            <a:solidFill>
              <a:srgbClr val="000000"/>
            </a:solidFill>
            <a:prstDash val="solid"/>
            <a:miter lim="800000"/>
            <a:headEnd type="none" w="med" len="med"/>
            <a:tailEnd type="none" w="med" len="med"/>
          </a:ln>
          <a:effectLst/>
          <a:extLst>
            <a:ext uri="{53640926-AAD7-44D8-BBD7-CCE9431645EC}">
              <a14:shadowObscured xmlns:a14="http://schemas.microsoft.com/office/drawing/2010/main"/>
            </a:ext>
          </a:extLst>
        </p:spPr>
      </p:pic>
      <p:pic>
        <p:nvPicPr>
          <p:cNvPr id="35" name="Imagen 34" descr="C:\Users\Usuario\Downloads\Fotos\Editadas\Platina-O.gif">
            <a:extLst>
              <a:ext uri="{FF2B5EF4-FFF2-40B4-BE49-F238E27FC236}">
                <a16:creationId xmlns:a16="http://schemas.microsoft.com/office/drawing/2014/main" xmlns="" id="{B1F23B1A-CBE6-4B9C-AB7E-C3274E5695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824" b="7851"/>
          <a:stretch/>
        </p:blipFill>
        <p:spPr bwMode="auto">
          <a:xfrm>
            <a:off x="2908749" y="2795156"/>
            <a:ext cx="1880694" cy="2114376"/>
          </a:xfrm>
          <a:prstGeom prst="rect">
            <a:avLst/>
          </a:prstGeom>
          <a:ln w="19050" cap="sq">
            <a:solidFill>
              <a:srgbClr val="000000"/>
            </a:solidFill>
            <a:prstDash val="solid"/>
            <a:miter lim="800000"/>
          </a:ln>
          <a:effectLst/>
        </p:spPr>
      </p:pic>
      <p:pic>
        <p:nvPicPr>
          <p:cNvPr id="36" name="Imagen 35">
            <a:extLst>
              <a:ext uri="{FF2B5EF4-FFF2-40B4-BE49-F238E27FC236}">
                <a16:creationId xmlns:a16="http://schemas.microsoft.com/office/drawing/2014/main" xmlns="" id="{7B7725E2-C3BA-4183-9F0E-A3AD101E05E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3428" y="2740178"/>
            <a:ext cx="1897335" cy="2620425"/>
          </a:xfrm>
          <a:prstGeom prst="rect">
            <a:avLst/>
          </a:prstGeom>
          <a:ln w="19050" cap="sq">
            <a:solidFill>
              <a:srgbClr val="000000"/>
            </a:solidFill>
            <a:prstDash val="solid"/>
            <a:miter lim="800000"/>
          </a:ln>
          <a:effectLst/>
        </p:spPr>
      </p:pic>
      <p:pic>
        <p:nvPicPr>
          <p:cNvPr id="38" name="Imagen 37">
            <a:extLst>
              <a:ext uri="{FF2B5EF4-FFF2-40B4-BE49-F238E27FC236}">
                <a16:creationId xmlns:a16="http://schemas.microsoft.com/office/drawing/2014/main" xmlns="" id="{B3A651C4-DD71-4308-B621-534235E1E74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83832" y="2602884"/>
            <a:ext cx="1792536" cy="1652231"/>
          </a:xfrm>
          <a:prstGeom prst="rect">
            <a:avLst/>
          </a:prstGeom>
          <a:ln w="19050" cap="sq">
            <a:solidFill>
              <a:srgbClr val="000000"/>
            </a:solidFill>
            <a:prstDash val="solid"/>
            <a:miter lim="800000"/>
          </a:ln>
          <a:effectLst/>
        </p:spPr>
      </p:pic>
      <p:cxnSp>
        <p:nvCxnSpPr>
          <p:cNvPr id="41" name="Conector recto de flecha 40">
            <a:extLst>
              <a:ext uri="{FF2B5EF4-FFF2-40B4-BE49-F238E27FC236}">
                <a16:creationId xmlns:a16="http://schemas.microsoft.com/office/drawing/2014/main" xmlns="" id="{FF3B3B2E-1053-4E4E-88F6-D9B2B84312B8}"/>
              </a:ext>
            </a:extLst>
          </p:cNvPr>
          <p:cNvCxnSpPr>
            <a:cxnSpLocks/>
            <a:stCxn id="32" idx="3"/>
            <a:endCxn id="35" idx="1"/>
          </p:cNvCxnSpPr>
          <p:nvPr/>
        </p:nvCxnSpPr>
        <p:spPr>
          <a:xfrm>
            <a:off x="2550861" y="3852344"/>
            <a:ext cx="3578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xmlns="" id="{CBF88258-DCD5-46FE-AE15-89BC907F2C37}"/>
              </a:ext>
            </a:extLst>
          </p:cNvPr>
          <p:cNvCxnSpPr>
            <a:cxnSpLocks/>
            <a:stCxn id="14" idx="2"/>
            <a:endCxn id="36" idx="0"/>
          </p:cNvCxnSpPr>
          <p:nvPr/>
        </p:nvCxnSpPr>
        <p:spPr>
          <a:xfrm>
            <a:off x="6128061" y="2457781"/>
            <a:ext cx="4035" cy="2823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Imagen 49">
            <a:extLst>
              <a:ext uri="{FF2B5EF4-FFF2-40B4-BE49-F238E27FC236}">
                <a16:creationId xmlns:a16="http://schemas.microsoft.com/office/drawing/2014/main" xmlns="" id="{1D9DCC38-CC83-43BB-BE75-718D4C359FE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86680" y="3708372"/>
            <a:ext cx="1796571" cy="1652231"/>
          </a:xfrm>
          <a:prstGeom prst="rect">
            <a:avLst/>
          </a:prstGeom>
          <a:ln w="19050" cap="sq">
            <a:solidFill>
              <a:srgbClr val="000000"/>
            </a:solidFill>
            <a:prstDash val="solid"/>
            <a:miter lim="800000"/>
          </a:ln>
          <a:effectLst/>
        </p:spPr>
      </p:pic>
      <p:cxnSp>
        <p:nvCxnSpPr>
          <p:cNvPr id="60" name="Conector: angular 59">
            <a:extLst>
              <a:ext uri="{FF2B5EF4-FFF2-40B4-BE49-F238E27FC236}">
                <a16:creationId xmlns:a16="http://schemas.microsoft.com/office/drawing/2014/main" xmlns="" id="{6B7AA40D-0AF5-43A4-9005-2E9CAB09E6E3}"/>
              </a:ext>
            </a:extLst>
          </p:cNvPr>
          <p:cNvCxnSpPr>
            <a:cxnSpLocks/>
            <a:stCxn id="38" idx="2"/>
            <a:endCxn id="50" idx="3"/>
          </p:cNvCxnSpPr>
          <p:nvPr/>
        </p:nvCxnSpPr>
        <p:spPr>
          <a:xfrm rot="5400000">
            <a:off x="9741990" y="3796377"/>
            <a:ext cx="279373" cy="11968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319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2005164"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Solución a las fallas</a:t>
            </a:r>
          </a:p>
        </p:txBody>
      </p:sp>
      <p:sp>
        <p:nvSpPr>
          <p:cNvPr id="12" name="Rectángulo 11">
            <a:extLst>
              <a:ext uri="{FF2B5EF4-FFF2-40B4-BE49-F238E27FC236}">
                <a16:creationId xmlns:a16="http://schemas.microsoft.com/office/drawing/2014/main" xmlns="" id="{4E03A23B-F91C-4226-A0C8-8FD9F7A2AAA9}"/>
              </a:ext>
            </a:extLst>
          </p:cNvPr>
          <p:cNvSpPr/>
          <p:nvPr/>
        </p:nvSpPr>
        <p:spPr>
          <a:xfrm>
            <a:off x="4789443" y="685387"/>
            <a:ext cx="2343832" cy="7429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s-CO" sz="2400" dirty="0">
                <a:solidFill>
                  <a:sysClr val="windowText" lastClr="000000"/>
                </a:solidFill>
                <a:latin typeface="Arial" panose="020B0604020202020204" pitchFamily="34" charset="0"/>
                <a:cs typeface="Arial" panose="020B0604020202020204" pitchFamily="34" charset="0"/>
              </a:rPr>
              <a:t>Bandas transportadoras</a:t>
            </a:r>
          </a:p>
        </p:txBody>
      </p:sp>
      <p:sp>
        <p:nvSpPr>
          <p:cNvPr id="13" name="Rectángulo 12">
            <a:extLst>
              <a:ext uri="{FF2B5EF4-FFF2-40B4-BE49-F238E27FC236}">
                <a16:creationId xmlns:a16="http://schemas.microsoft.com/office/drawing/2014/main" xmlns="" id="{28361520-578E-46AD-901D-DB07358D308C}"/>
              </a:ext>
            </a:extLst>
          </p:cNvPr>
          <p:cNvSpPr/>
          <p:nvPr/>
        </p:nvSpPr>
        <p:spPr>
          <a:xfrm>
            <a:off x="531233" y="1694108"/>
            <a:ext cx="1634452"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just"/>
            <a:r>
              <a:rPr lang="es-CO" sz="2400" dirty="0">
                <a:solidFill>
                  <a:schemeClr val="tx1"/>
                </a:solidFill>
                <a:latin typeface="Arial" panose="020B0604020202020204" pitchFamily="34" charset="0"/>
                <a:cs typeface="Arial" panose="020B0604020202020204" pitchFamily="34" charset="0"/>
              </a:rPr>
              <a:t>1. Motores</a:t>
            </a:r>
          </a:p>
        </p:txBody>
      </p:sp>
      <p:sp>
        <p:nvSpPr>
          <p:cNvPr id="14" name="Rectángulo 13">
            <a:extLst>
              <a:ext uri="{FF2B5EF4-FFF2-40B4-BE49-F238E27FC236}">
                <a16:creationId xmlns:a16="http://schemas.microsoft.com/office/drawing/2014/main" xmlns="" id="{801CA599-A562-4065-882A-F2CD047F789C}"/>
              </a:ext>
            </a:extLst>
          </p:cNvPr>
          <p:cNvSpPr/>
          <p:nvPr/>
        </p:nvSpPr>
        <p:spPr>
          <a:xfrm>
            <a:off x="4965268" y="1694108"/>
            <a:ext cx="1992182"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2. Gualderas</a:t>
            </a:r>
          </a:p>
        </p:txBody>
      </p:sp>
      <p:sp>
        <p:nvSpPr>
          <p:cNvPr id="15" name="Rectángulo 14">
            <a:extLst>
              <a:ext uri="{FF2B5EF4-FFF2-40B4-BE49-F238E27FC236}">
                <a16:creationId xmlns:a16="http://schemas.microsoft.com/office/drawing/2014/main" xmlns="" id="{73B88BFB-967C-46B3-9197-37137E2C5E3F}"/>
              </a:ext>
            </a:extLst>
          </p:cNvPr>
          <p:cNvSpPr/>
          <p:nvPr/>
        </p:nvSpPr>
        <p:spPr>
          <a:xfrm>
            <a:off x="8441363" y="1694108"/>
            <a:ext cx="1992182" cy="742949"/>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r>
              <a:rPr lang="es-CO" sz="2400" dirty="0">
                <a:solidFill>
                  <a:schemeClr val="tx1"/>
                </a:solidFill>
                <a:latin typeface="Arial" panose="020B0604020202020204" pitchFamily="34" charset="0"/>
                <a:cs typeface="Arial" panose="020B0604020202020204" pitchFamily="34" charset="0"/>
              </a:rPr>
              <a:t>3. Recipiente</a:t>
            </a:r>
          </a:p>
        </p:txBody>
      </p:sp>
      <p:cxnSp>
        <p:nvCxnSpPr>
          <p:cNvPr id="17" name="Conector: angular 16">
            <a:extLst>
              <a:ext uri="{FF2B5EF4-FFF2-40B4-BE49-F238E27FC236}">
                <a16:creationId xmlns:a16="http://schemas.microsoft.com/office/drawing/2014/main" xmlns="" id="{C79049AD-8969-4716-BAD3-E3233727B5D5}"/>
              </a:ext>
            </a:extLst>
          </p:cNvPr>
          <p:cNvCxnSpPr>
            <a:cxnSpLocks/>
            <a:stCxn id="12" idx="1"/>
            <a:endCxn id="13" idx="0"/>
          </p:cNvCxnSpPr>
          <p:nvPr/>
        </p:nvCxnSpPr>
        <p:spPr>
          <a:xfrm rot="10800000" flipV="1">
            <a:off x="1348459" y="1056862"/>
            <a:ext cx="3440984" cy="63724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a:extLst>
              <a:ext uri="{FF2B5EF4-FFF2-40B4-BE49-F238E27FC236}">
                <a16:creationId xmlns:a16="http://schemas.microsoft.com/office/drawing/2014/main" xmlns="" id="{DF34B70A-B0AE-4EA3-9193-C69DCBE523B9}"/>
              </a:ext>
            </a:extLst>
          </p:cNvPr>
          <p:cNvCxnSpPr>
            <a:cxnSpLocks/>
            <a:stCxn id="12" idx="3"/>
            <a:endCxn id="15" idx="0"/>
          </p:cNvCxnSpPr>
          <p:nvPr/>
        </p:nvCxnSpPr>
        <p:spPr>
          <a:xfrm>
            <a:off x="7133275" y="1056862"/>
            <a:ext cx="2304179" cy="63724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xmlns="" id="{042A3E99-F566-45D7-9218-112A0EAE01CC}"/>
              </a:ext>
            </a:extLst>
          </p:cNvPr>
          <p:cNvCxnSpPr>
            <a:cxnSpLocks/>
            <a:stCxn id="12" idx="2"/>
            <a:endCxn id="14" idx="0"/>
          </p:cNvCxnSpPr>
          <p:nvPr/>
        </p:nvCxnSpPr>
        <p:spPr>
          <a:xfrm>
            <a:off x="5961359" y="1428336"/>
            <a:ext cx="0" cy="2657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xmlns="" id="{FE538143-4F8C-47A6-B4AB-0BE04BC108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710" y="2777837"/>
            <a:ext cx="1516948" cy="2022763"/>
          </a:xfrm>
          <a:prstGeom prst="rect">
            <a:avLst/>
          </a:prstGeom>
          <a:ln w="19050" cap="sq">
            <a:solidFill>
              <a:srgbClr val="000000"/>
            </a:solidFill>
            <a:prstDash val="solid"/>
            <a:miter lim="800000"/>
          </a:ln>
          <a:effectLst/>
        </p:spPr>
      </p:pic>
      <p:pic>
        <p:nvPicPr>
          <p:cNvPr id="37" name="Imagen 36">
            <a:extLst>
              <a:ext uri="{FF2B5EF4-FFF2-40B4-BE49-F238E27FC236}">
                <a16:creationId xmlns:a16="http://schemas.microsoft.com/office/drawing/2014/main" xmlns="" id="{15BC5954-50B8-4159-9529-D6D469B55D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686" t="31325" r="23012" b="24038"/>
          <a:stretch/>
        </p:blipFill>
        <p:spPr bwMode="auto">
          <a:xfrm>
            <a:off x="2253800" y="4559570"/>
            <a:ext cx="2600551" cy="1443735"/>
          </a:xfrm>
          <a:prstGeom prst="rect">
            <a:avLst/>
          </a:prstGeom>
          <a:ln w="19050" cap="sq">
            <a:solidFill>
              <a:srgbClr val="000000"/>
            </a:solidFill>
            <a:prstDash val="solid"/>
            <a:miter lim="800000"/>
          </a:ln>
          <a:effectLst/>
        </p:spPr>
      </p:pic>
      <p:pic>
        <p:nvPicPr>
          <p:cNvPr id="39" name="Imagen 38">
            <a:extLst>
              <a:ext uri="{FF2B5EF4-FFF2-40B4-BE49-F238E27FC236}">
                <a16:creationId xmlns:a16="http://schemas.microsoft.com/office/drawing/2014/main" xmlns="" id="{0660B2F4-CDF0-4088-B9E2-94A2B6251B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6829"/>
          <a:stretch/>
        </p:blipFill>
        <p:spPr bwMode="auto">
          <a:xfrm>
            <a:off x="5109494" y="2702829"/>
            <a:ext cx="1703729" cy="2022763"/>
          </a:xfrm>
          <a:prstGeom prst="rect">
            <a:avLst/>
          </a:prstGeom>
          <a:ln w="19050" cap="sq">
            <a:solidFill>
              <a:srgbClr val="000000"/>
            </a:solidFill>
            <a:prstDash val="solid"/>
            <a:miter lim="800000"/>
          </a:ln>
          <a:effectLst/>
        </p:spPr>
      </p:pic>
      <p:pic>
        <p:nvPicPr>
          <p:cNvPr id="40" name="Imagen 39">
            <a:extLst>
              <a:ext uri="{FF2B5EF4-FFF2-40B4-BE49-F238E27FC236}">
                <a16:creationId xmlns:a16="http://schemas.microsoft.com/office/drawing/2014/main" xmlns="" id="{59C62346-DBC2-4CAC-979C-135547C2FF4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8366" y="2702829"/>
            <a:ext cx="4741230" cy="1728320"/>
          </a:xfrm>
          <a:prstGeom prst="rect">
            <a:avLst/>
          </a:prstGeom>
          <a:ln w="19050" cap="sq">
            <a:solidFill>
              <a:srgbClr val="000000"/>
            </a:solidFill>
            <a:prstDash val="solid"/>
            <a:miter lim="800000"/>
          </a:ln>
          <a:effectLst/>
        </p:spPr>
      </p:pic>
      <p:cxnSp>
        <p:nvCxnSpPr>
          <p:cNvPr id="42" name="Conector recto de flecha 41">
            <a:extLst>
              <a:ext uri="{FF2B5EF4-FFF2-40B4-BE49-F238E27FC236}">
                <a16:creationId xmlns:a16="http://schemas.microsoft.com/office/drawing/2014/main" xmlns="" id="{C8E59431-2C61-4C4A-8720-6F24C4CAB072}"/>
              </a:ext>
            </a:extLst>
          </p:cNvPr>
          <p:cNvCxnSpPr>
            <a:cxnSpLocks/>
            <a:stCxn id="15" idx="2"/>
            <a:endCxn id="40" idx="0"/>
          </p:cNvCxnSpPr>
          <p:nvPr/>
        </p:nvCxnSpPr>
        <p:spPr>
          <a:xfrm>
            <a:off x="9437454" y="2437057"/>
            <a:ext cx="1527" cy="2657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r 42">
            <a:extLst>
              <a:ext uri="{FF2B5EF4-FFF2-40B4-BE49-F238E27FC236}">
                <a16:creationId xmlns:a16="http://schemas.microsoft.com/office/drawing/2014/main" xmlns="" id="{9B2E0E2A-B167-4495-8EBC-27D0F23F762D}"/>
              </a:ext>
            </a:extLst>
          </p:cNvPr>
          <p:cNvCxnSpPr>
            <a:cxnSpLocks/>
            <a:stCxn id="33" idx="2"/>
            <a:endCxn id="37" idx="1"/>
          </p:cNvCxnSpPr>
          <p:nvPr/>
        </p:nvCxnSpPr>
        <p:spPr>
          <a:xfrm rot="16200000" flipH="1">
            <a:off x="1506573" y="4534211"/>
            <a:ext cx="480838" cy="10136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xmlns="" id="{2B79C239-6BC7-48A8-974F-AE2B45DFED15}"/>
              </a:ext>
            </a:extLst>
          </p:cNvPr>
          <p:cNvCxnSpPr>
            <a:cxnSpLocks/>
            <a:stCxn id="14" idx="2"/>
            <a:endCxn id="39" idx="0"/>
          </p:cNvCxnSpPr>
          <p:nvPr/>
        </p:nvCxnSpPr>
        <p:spPr>
          <a:xfrm>
            <a:off x="5961359" y="2437057"/>
            <a:ext cx="0" cy="2657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09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98C9CC85-A48B-420D-8343-08E48CDBD1AA}"/>
              </a:ext>
            </a:extLst>
          </p:cNvPr>
          <p:cNvSpPr/>
          <p:nvPr/>
        </p:nvSpPr>
        <p:spPr>
          <a:xfrm>
            <a:off x="1258497" y="2644173"/>
            <a:ext cx="9675010" cy="1569660"/>
          </a:xfrm>
          <a:prstGeom prst="rect">
            <a:avLst/>
          </a:prstGeom>
        </p:spPr>
        <p:txBody>
          <a:bodyPr wrap="square">
            <a:spAutoFit/>
          </a:bodyPr>
          <a:lstStyle/>
          <a:p>
            <a:pPr algn="just"/>
            <a:r>
              <a:rPr lang="es-CO" altLang="es-CO" sz="3200" dirty="0">
                <a:solidFill>
                  <a:schemeClr val="bg1"/>
                </a:solidFill>
                <a:latin typeface="Arial" panose="020B0604020202020204" pitchFamily="34" charset="0"/>
                <a:cs typeface="Arial" panose="020B0604020202020204" pitchFamily="34" charset="0"/>
              </a:rPr>
              <a:t>Objetivo 3: Mejorar la automatización a partir de las necesidades que presenta la celda flexible de manufactura</a:t>
            </a:r>
          </a:p>
        </p:txBody>
      </p:sp>
    </p:spTree>
    <p:extLst>
      <p:ext uri="{BB962C8B-B14F-4D97-AF65-F5344CB8AC3E}">
        <p14:creationId xmlns:p14="http://schemas.microsoft.com/office/powerpoint/2010/main" val="1220086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19" name="Imagen 18">
            <a:extLst>
              <a:ext uri="{FF2B5EF4-FFF2-40B4-BE49-F238E27FC236}">
                <a16:creationId xmlns:a16="http://schemas.microsoft.com/office/drawing/2014/main" xmlns="" id="{60569878-3205-4E03-863A-00CFE862B3A1}"/>
              </a:ext>
            </a:extLst>
          </p:cNvPr>
          <p:cNvPicPr/>
          <p:nvPr/>
        </p:nvPicPr>
        <p:blipFill>
          <a:blip r:embed="rId3"/>
          <a:stretch>
            <a:fillRect/>
          </a:stretch>
        </p:blipFill>
        <p:spPr>
          <a:xfrm>
            <a:off x="239628" y="1868805"/>
            <a:ext cx="5543550" cy="3120390"/>
          </a:xfrm>
          <a:prstGeom prst="rect">
            <a:avLst/>
          </a:prstGeom>
          <a:ln w="19050" cap="sq">
            <a:solidFill>
              <a:srgbClr val="000000"/>
            </a:solidFill>
            <a:prstDash val="solid"/>
            <a:miter lim="800000"/>
          </a:ln>
          <a:effectLst/>
        </p:spPr>
      </p:pic>
      <p:pic>
        <p:nvPicPr>
          <p:cNvPr id="20" name="Imagen 19">
            <a:extLst>
              <a:ext uri="{FF2B5EF4-FFF2-40B4-BE49-F238E27FC236}">
                <a16:creationId xmlns:a16="http://schemas.microsoft.com/office/drawing/2014/main" xmlns="" id="{8F11CFDB-DE17-46E1-90C6-7DB0F43F11A0}"/>
              </a:ext>
            </a:extLst>
          </p:cNvPr>
          <p:cNvPicPr/>
          <p:nvPr/>
        </p:nvPicPr>
        <p:blipFill>
          <a:blip r:embed="rId4"/>
          <a:stretch>
            <a:fillRect/>
          </a:stretch>
        </p:blipFill>
        <p:spPr>
          <a:xfrm>
            <a:off x="6264438" y="1868805"/>
            <a:ext cx="5543550" cy="3120390"/>
          </a:xfrm>
          <a:prstGeom prst="rect">
            <a:avLst/>
          </a:prstGeom>
          <a:ln w="19050" cap="sq">
            <a:solidFill>
              <a:srgbClr val="000000"/>
            </a:solidFill>
            <a:prstDash val="solid"/>
            <a:miter lim="800000"/>
          </a:ln>
          <a:effectLst/>
        </p:spPr>
      </p:pic>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Dosificador de Envases</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7771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19" name="Imagen 18">
            <a:extLst>
              <a:ext uri="{FF2B5EF4-FFF2-40B4-BE49-F238E27FC236}">
                <a16:creationId xmlns:a16="http://schemas.microsoft.com/office/drawing/2014/main" xmlns="" id="{60569878-3205-4E03-863A-00CFE862B3A1}"/>
              </a:ext>
            </a:extLst>
          </p:cNvPr>
          <p:cNvPicPr/>
          <p:nvPr/>
        </p:nvPicPr>
        <p:blipFill>
          <a:blip r:embed="rId3"/>
          <a:stretch>
            <a:fillRect/>
          </a:stretch>
        </p:blipFill>
        <p:spPr>
          <a:xfrm>
            <a:off x="239628" y="1868805"/>
            <a:ext cx="5543550" cy="3120390"/>
          </a:xfrm>
          <a:prstGeom prst="rect">
            <a:avLst/>
          </a:prstGeom>
          <a:ln w="19050" cap="sq">
            <a:solidFill>
              <a:srgbClr val="000000"/>
            </a:solidFill>
            <a:prstDash val="solid"/>
            <a:miter lim="800000"/>
          </a:ln>
          <a:effectLst/>
        </p:spPr>
      </p:pic>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Dosificador de Producto</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xmlns="" id="{673A6CAB-2114-440C-BD1C-45B494506749}"/>
              </a:ext>
            </a:extLst>
          </p:cNvPr>
          <p:cNvPicPr/>
          <p:nvPr/>
        </p:nvPicPr>
        <p:blipFill>
          <a:blip r:embed="rId4"/>
          <a:stretch>
            <a:fillRect/>
          </a:stretch>
        </p:blipFill>
        <p:spPr>
          <a:xfrm>
            <a:off x="239628" y="1868804"/>
            <a:ext cx="5543550" cy="3120390"/>
          </a:xfrm>
          <a:prstGeom prst="rect">
            <a:avLst/>
          </a:prstGeom>
          <a:ln w="19050" cap="sq" cmpd="sng" algn="ctr">
            <a:solidFill>
              <a:srgbClr val="000000"/>
            </a:solidFill>
            <a:prstDash val="solid"/>
            <a:miter lim="800000"/>
            <a:headEnd type="none" w="med" len="med"/>
            <a:tailEnd type="none" w="med" len="med"/>
          </a:ln>
          <a:effectLst/>
        </p:spPr>
      </p:pic>
      <p:pic>
        <p:nvPicPr>
          <p:cNvPr id="7" name="Imagen 6">
            <a:extLst>
              <a:ext uri="{FF2B5EF4-FFF2-40B4-BE49-F238E27FC236}">
                <a16:creationId xmlns:a16="http://schemas.microsoft.com/office/drawing/2014/main" xmlns="" id="{C1EF2BC9-7685-4C74-88EA-7D8916F1E598}"/>
              </a:ext>
            </a:extLst>
          </p:cNvPr>
          <p:cNvPicPr/>
          <p:nvPr/>
        </p:nvPicPr>
        <p:blipFill>
          <a:blip r:embed="rId5"/>
          <a:stretch>
            <a:fillRect/>
          </a:stretch>
        </p:blipFill>
        <p:spPr>
          <a:xfrm>
            <a:off x="6264438" y="2366326"/>
            <a:ext cx="5543550" cy="2125345"/>
          </a:xfrm>
          <a:prstGeom prst="rect">
            <a:avLst/>
          </a:prstGeom>
          <a:ln w="19050" cap="sq" cmpd="sng" algn="ctr">
            <a:solidFill>
              <a:srgbClr val="000000"/>
            </a:solidFill>
            <a:prstDash val="solid"/>
            <a:miter lim="800000"/>
            <a:headEnd type="none" w="med" len="med"/>
            <a:tailEnd type="none" w="med" len="med"/>
          </a:ln>
          <a:effectLst/>
        </p:spPr>
      </p:pic>
    </p:spTree>
    <p:extLst>
      <p:ext uri="{BB962C8B-B14F-4D97-AF65-F5344CB8AC3E}">
        <p14:creationId xmlns:p14="http://schemas.microsoft.com/office/powerpoint/2010/main" val="4217828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19" name="Imagen 18">
            <a:extLst>
              <a:ext uri="{FF2B5EF4-FFF2-40B4-BE49-F238E27FC236}">
                <a16:creationId xmlns:a16="http://schemas.microsoft.com/office/drawing/2014/main" xmlns="" id="{60569878-3205-4E03-863A-00CFE862B3A1}"/>
              </a:ext>
            </a:extLst>
          </p:cNvPr>
          <p:cNvPicPr/>
          <p:nvPr/>
        </p:nvPicPr>
        <p:blipFill>
          <a:blip r:embed="rId3"/>
          <a:stretch>
            <a:fillRect/>
          </a:stretch>
        </p:blipFill>
        <p:spPr>
          <a:xfrm>
            <a:off x="239628" y="1868805"/>
            <a:ext cx="5543550" cy="3120390"/>
          </a:xfrm>
          <a:prstGeom prst="rect">
            <a:avLst/>
          </a:prstGeom>
          <a:ln w="19050" cap="sq">
            <a:solidFill>
              <a:srgbClr val="000000"/>
            </a:solidFill>
            <a:prstDash val="solid"/>
            <a:miter lim="800000"/>
          </a:ln>
          <a:effectLst/>
        </p:spPr>
      </p:pic>
      <p:pic>
        <p:nvPicPr>
          <p:cNvPr id="20" name="Imagen 19">
            <a:extLst>
              <a:ext uri="{FF2B5EF4-FFF2-40B4-BE49-F238E27FC236}">
                <a16:creationId xmlns:a16="http://schemas.microsoft.com/office/drawing/2014/main" xmlns="" id="{8F11CFDB-DE17-46E1-90C6-7DB0F43F11A0}"/>
              </a:ext>
            </a:extLst>
          </p:cNvPr>
          <p:cNvPicPr/>
          <p:nvPr/>
        </p:nvPicPr>
        <p:blipFill>
          <a:blip r:embed="rId4"/>
          <a:stretch>
            <a:fillRect/>
          </a:stretch>
        </p:blipFill>
        <p:spPr>
          <a:xfrm>
            <a:off x="6264438" y="1868805"/>
            <a:ext cx="5543550" cy="3120390"/>
          </a:xfrm>
          <a:prstGeom prst="rect">
            <a:avLst/>
          </a:prstGeom>
          <a:ln w="19050" cap="sq">
            <a:solidFill>
              <a:srgbClr val="000000"/>
            </a:solidFill>
            <a:prstDash val="solid"/>
            <a:miter lim="800000"/>
          </a:ln>
          <a:effectLst/>
        </p:spPr>
      </p:pic>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de Tapado</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xmlns="" id="{BA866173-F88D-4EFA-83EB-051600E5DC3C}"/>
              </a:ext>
            </a:extLst>
          </p:cNvPr>
          <p:cNvPicPr/>
          <p:nvPr/>
        </p:nvPicPr>
        <p:blipFill>
          <a:blip r:embed="rId5"/>
          <a:stretch>
            <a:fillRect/>
          </a:stretch>
        </p:blipFill>
        <p:spPr>
          <a:xfrm>
            <a:off x="239628" y="1868805"/>
            <a:ext cx="5553075" cy="3120390"/>
          </a:xfrm>
          <a:prstGeom prst="rect">
            <a:avLst/>
          </a:prstGeom>
          <a:ln w="19050" cap="sq">
            <a:solidFill>
              <a:srgbClr val="000000"/>
            </a:solidFill>
            <a:prstDash val="solid"/>
            <a:miter lim="800000"/>
          </a:ln>
          <a:effectLst/>
        </p:spPr>
      </p:pic>
      <p:pic>
        <p:nvPicPr>
          <p:cNvPr id="7" name="Imagen 6">
            <a:extLst>
              <a:ext uri="{FF2B5EF4-FFF2-40B4-BE49-F238E27FC236}">
                <a16:creationId xmlns:a16="http://schemas.microsoft.com/office/drawing/2014/main" xmlns="" id="{A607DF89-0C90-4EEA-82F0-DF99B5E391CE}"/>
              </a:ext>
            </a:extLst>
          </p:cNvPr>
          <p:cNvPicPr/>
          <p:nvPr/>
        </p:nvPicPr>
        <p:blipFill>
          <a:blip r:embed="rId6"/>
          <a:stretch>
            <a:fillRect/>
          </a:stretch>
        </p:blipFill>
        <p:spPr>
          <a:xfrm>
            <a:off x="6264438" y="1868805"/>
            <a:ext cx="5553075" cy="3120390"/>
          </a:xfrm>
          <a:prstGeom prst="rect">
            <a:avLst/>
          </a:prstGeom>
          <a:ln w="19050" cap="sq">
            <a:solidFill>
              <a:srgbClr val="000000"/>
            </a:solidFill>
            <a:prstDash val="solid"/>
            <a:miter lim="800000"/>
          </a:ln>
          <a:effectLst/>
        </p:spPr>
      </p:pic>
    </p:spTree>
    <p:extLst>
      <p:ext uri="{BB962C8B-B14F-4D97-AF65-F5344CB8AC3E}">
        <p14:creationId xmlns:p14="http://schemas.microsoft.com/office/powerpoint/2010/main" val="151384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19" name="Imagen 18">
            <a:extLst>
              <a:ext uri="{FF2B5EF4-FFF2-40B4-BE49-F238E27FC236}">
                <a16:creationId xmlns:a16="http://schemas.microsoft.com/office/drawing/2014/main" xmlns="" id="{60569878-3205-4E03-863A-00CFE862B3A1}"/>
              </a:ext>
            </a:extLst>
          </p:cNvPr>
          <p:cNvPicPr/>
          <p:nvPr/>
        </p:nvPicPr>
        <p:blipFill>
          <a:blip r:embed="rId3"/>
          <a:stretch>
            <a:fillRect/>
          </a:stretch>
        </p:blipFill>
        <p:spPr>
          <a:xfrm>
            <a:off x="239628" y="1868805"/>
            <a:ext cx="5543550" cy="3120390"/>
          </a:xfrm>
          <a:prstGeom prst="rect">
            <a:avLst/>
          </a:prstGeom>
          <a:ln w="19050" cap="sq">
            <a:solidFill>
              <a:srgbClr val="000000"/>
            </a:solidFill>
            <a:prstDash val="solid"/>
            <a:miter lim="800000"/>
          </a:ln>
          <a:effectLst/>
        </p:spPr>
      </p:pic>
      <p:pic>
        <p:nvPicPr>
          <p:cNvPr id="20" name="Imagen 19">
            <a:extLst>
              <a:ext uri="{FF2B5EF4-FFF2-40B4-BE49-F238E27FC236}">
                <a16:creationId xmlns:a16="http://schemas.microsoft.com/office/drawing/2014/main" xmlns="" id="{8F11CFDB-DE17-46E1-90C6-7DB0F43F11A0}"/>
              </a:ext>
            </a:extLst>
          </p:cNvPr>
          <p:cNvPicPr/>
          <p:nvPr/>
        </p:nvPicPr>
        <p:blipFill>
          <a:blip r:embed="rId4"/>
          <a:stretch>
            <a:fillRect/>
          </a:stretch>
        </p:blipFill>
        <p:spPr>
          <a:xfrm>
            <a:off x="6264438" y="1868805"/>
            <a:ext cx="5543550" cy="3120390"/>
          </a:xfrm>
          <a:prstGeom prst="rect">
            <a:avLst/>
          </a:prstGeom>
          <a:ln w="19050" cap="sq">
            <a:solidFill>
              <a:srgbClr val="000000"/>
            </a:solidFill>
            <a:prstDash val="solid"/>
            <a:miter lim="800000"/>
          </a:ln>
          <a:effectLst/>
        </p:spPr>
      </p:pic>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de Control de Calidad</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xmlns="" id="{BA866173-F88D-4EFA-83EB-051600E5DC3C}"/>
              </a:ext>
            </a:extLst>
          </p:cNvPr>
          <p:cNvPicPr/>
          <p:nvPr/>
        </p:nvPicPr>
        <p:blipFill>
          <a:blip r:embed="rId5"/>
          <a:stretch>
            <a:fillRect/>
          </a:stretch>
        </p:blipFill>
        <p:spPr>
          <a:xfrm>
            <a:off x="239628" y="1868805"/>
            <a:ext cx="5553075" cy="3120390"/>
          </a:xfrm>
          <a:prstGeom prst="rect">
            <a:avLst/>
          </a:prstGeom>
          <a:ln w="19050" cap="sq">
            <a:solidFill>
              <a:srgbClr val="000000"/>
            </a:solidFill>
            <a:prstDash val="solid"/>
            <a:miter lim="800000"/>
          </a:ln>
          <a:effectLst/>
        </p:spPr>
      </p:pic>
      <p:pic>
        <p:nvPicPr>
          <p:cNvPr id="7" name="Imagen 6">
            <a:extLst>
              <a:ext uri="{FF2B5EF4-FFF2-40B4-BE49-F238E27FC236}">
                <a16:creationId xmlns:a16="http://schemas.microsoft.com/office/drawing/2014/main" xmlns="" id="{A607DF89-0C90-4EEA-82F0-DF99B5E391CE}"/>
              </a:ext>
            </a:extLst>
          </p:cNvPr>
          <p:cNvPicPr/>
          <p:nvPr/>
        </p:nvPicPr>
        <p:blipFill>
          <a:blip r:embed="rId6"/>
          <a:stretch>
            <a:fillRect/>
          </a:stretch>
        </p:blipFill>
        <p:spPr>
          <a:xfrm>
            <a:off x="6264438" y="1868805"/>
            <a:ext cx="5553075" cy="3120390"/>
          </a:xfrm>
          <a:prstGeom prst="rect">
            <a:avLst/>
          </a:prstGeom>
          <a:ln w="19050" cap="sq">
            <a:solidFill>
              <a:srgbClr val="000000"/>
            </a:solidFill>
            <a:prstDash val="solid"/>
            <a:miter lim="800000"/>
          </a:ln>
          <a:effectLst/>
        </p:spPr>
      </p:pic>
      <p:pic>
        <p:nvPicPr>
          <p:cNvPr id="8" name="Imagen 7">
            <a:extLst>
              <a:ext uri="{FF2B5EF4-FFF2-40B4-BE49-F238E27FC236}">
                <a16:creationId xmlns:a16="http://schemas.microsoft.com/office/drawing/2014/main" xmlns="" id="{3B001E36-0D70-4259-B4FD-D3B568460867}"/>
              </a:ext>
            </a:extLst>
          </p:cNvPr>
          <p:cNvPicPr/>
          <p:nvPr/>
        </p:nvPicPr>
        <p:blipFill>
          <a:blip r:embed="rId7"/>
          <a:stretch>
            <a:fillRect/>
          </a:stretch>
        </p:blipFill>
        <p:spPr>
          <a:xfrm>
            <a:off x="239628" y="1868805"/>
            <a:ext cx="5553075" cy="3120390"/>
          </a:xfrm>
          <a:prstGeom prst="rect">
            <a:avLst/>
          </a:prstGeom>
          <a:ln w="19050" cap="sq">
            <a:solidFill>
              <a:srgbClr val="000000"/>
            </a:solidFill>
            <a:prstDash val="solid"/>
            <a:miter lim="800000"/>
          </a:ln>
          <a:effectLst/>
        </p:spPr>
      </p:pic>
      <p:pic>
        <p:nvPicPr>
          <p:cNvPr id="9" name="Imagen 8">
            <a:extLst>
              <a:ext uri="{FF2B5EF4-FFF2-40B4-BE49-F238E27FC236}">
                <a16:creationId xmlns:a16="http://schemas.microsoft.com/office/drawing/2014/main" xmlns="" id="{EF5DFC37-FB23-437E-95C8-2A22DB7CD25E}"/>
              </a:ext>
            </a:extLst>
          </p:cNvPr>
          <p:cNvPicPr/>
          <p:nvPr/>
        </p:nvPicPr>
        <p:blipFill>
          <a:blip r:embed="rId8"/>
          <a:stretch>
            <a:fillRect/>
          </a:stretch>
        </p:blipFill>
        <p:spPr>
          <a:xfrm>
            <a:off x="6264438" y="1868806"/>
            <a:ext cx="5553075" cy="3120390"/>
          </a:xfrm>
          <a:prstGeom prst="rect">
            <a:avLst/>
          </a:prstGeom>
          <a:ln w="19050" cap="sq">
            <a:solidFill>
              <a:srgbClr val="000000"/>
            </a:solidFill>
            <a:prstDash val="solid"/>
            <a:miter lim="800000"/>
          </a:ln>
          <a:effectLst/>
        </p:spPr>
      </p:pic>
    </p:spTree>
    <p:extLst>
      <p:ext uri="{BB962C8B-B14F-4D97-AF65-F5344CB8AC3E}">
        <p14:creationId xmlns:p14="http://schemas.microsoft.com/office/powerpoint/2010/main" val="226817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3" name="Imagen 2">
            <a:extLst>
              <a:ext uri="{FF2B5EF4-FFF2-40B4-BE49-F238E27FC236}">
                <a16:creationId xmlns:a16="http://schemas.microsoft.com/office/drawing/2014/main" xmlns="" id="{22279237-6214-4F4F-986B-42D9A5B35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557208"/>
            <a:ext cx="8875059" cy="5514975"/>
          </a:xfrm>
          <a:prstGeom prst="rect">
            <a:avLst/>
          </a:prstGeom>
          <a:ln w="38100" cap="sq">
            <a:solidFill>
              <a:srgbClr val="000000"/>
            </a:solidFill>
            <a:prstDash val="solid"/>
            <a:miter lim="800000"/>
          </a:ln>
          <a:effectLst/>
        </p:spPr>
      </p:pic>
    </p:spTree>
    <p:extLst>
      <p:ext uri="{BB962C8B-B14F-4D97-AF65-F5344CB8AC3E}">
        <p14:creationId xmlns:p14="http://schemas.microsoft.com/office/powerpoint/2010/main" val="3055484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485565" y="951564"/>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Justificación</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xmlns="" id="{7127BA65-EFB4-4577-8C11-46A2190895CF}"/>
              </a:ext>
            </a:extLst>
          </p:cNvPr>
          <p:cNvSpPr/>
          <p:nvPr/>
        </p:nvSpPr>
        <p:spPr>
          <a:xfrm>
            <a:off x="746307" y="1937140"/>
            <a:ext cx="5083826" cy="3477875"/>
          </a:xfrm>
          <a:prstGeom prst="rect">
            <a:avLst/>
          </a:prstGeom>
        </p:spPr>
        <p:txBody>
          <a:bodyPr wrap="square">
            <a:spAutoFit/>
          </a:bodyPr>
          <a:lstStyle/>
          <a:p>
            <a:pPr algn="just"/>
            <a:r>
              <a:rPr lang="es-CO" sz="2000" dirty="0">
                <a:latin typeface="Arial" panose="020B0604020202020204" pitchFamily="34" charset="0"/>
                <a:cs typeface="Arial" panose="020B0604020202020204" pitchFamily="34" charset="0"/>
              </a:rPr>
              <a:t>Logrando la puesta a punto de la celda flexible de manufactura la universidad contara con un activo que en la actualidad no se encuentra en uso, generando un impacto positivo frente a falencias en la formación académica de los estudiantes de ingeniería industrial y mecánica. Adicionalmente se implementara una actualización tecnológica en la celda, permitiendo su manipulación desde un nuevo periférico.</a:t>
            </a:r>
            <a:endParaRPr lang="es-CO"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xmlns="" id="{65789B5A-970E-4637-B99B-2C2951337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868" y="1958523"/>
            <a:ext cx="4581897" cy="3435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2965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10" name="Imagen 9">
            <a:extLst>
              <a:ext uri="{FF2B5EF4-FFF2-40B4-BE49-F238E27FC236}">
                <a16:creationId xmlns:a16="http://schemas.microsoft.com/office/drawing/2014/main" xmlns="" id="{78163CFA-3581-4862-BD4C-DCDEF676AB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7355" y="3525980"/>
            <a:ext cx="5829300" cy="2119630"/>
          </a:xfrm>
          <a:prstGeom prst="rect">
            <a:avLst/>
          </a:prstGeom>
          <a:ln w="19050" cap="sq">
            <a:solidFill>
              <a:srgbClr val="000000"/>
            </a:solidFill>
            <a:prstDash val="solid"/>
            <a:miter lim="800000"/>
          </a:ln>
          <a:effectLst/>
        </p:spPr>
      </p:pic>
      <p:pic>
        <p:nvPicPr>
          <p:cNvPr id="11" name="Imagen 10">
            <a:extLst>
              <a:ext uri="{FF2B5EF4-FFF2-40B4-BE49-F238E27FC236}">
                <a16:creationId xmlns:a16="http://schemas.microsoft.com/office/drawing/2014/main" xmlns="" id="{6171FDFA-2734-4C1E-A6C9-3F87D833F61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7355" y="1058784"/>
            <a:ext cx="4557572" cy="2148215"/>
          </a:xfrm>
          <a:prstGeom prst="rect">
            <a:avLst/>
          </a:prstGeom>
          <a:ln w="19050" cap="sq">
            <a:solidFill>
              <a:srgbClr val="000000"/>
            </a:solidFill>
            <a:prstDash val="solid"/>
            <a:miter lim="800000"/>
          </a:ln>
          <a:effectLst/>
        </p:spPr>
      </p:pic>
      <p:pic>
        <p:nvPicPr>
          <p:cNvPr id="12" name="Imagen 11" descr="C:\Users\joseo\OneDrive\Documentos\#sergio\Ahora si\CajaNegra.gif">
            <a:extLst>
              <a:ext uri="{FF2B5EF4-FFF2-40B4-BE49-F238E27FC236}">
                <a16:creationId xmlns:a16="http://schemas.microsoft.com/office/drawing/2014/main" xmlns="" id="{8551E9CC-8662-44F9-B564-043E836FD9F7}"/>
              </a:ext>
            </a:extLst>
          </p:cNvPr>
          <p:cNvPicPr>
            <a:picLocks noChangeAspect="1"/>
          </p:cNvPicPr>
          <p:nvPr/>
        </p:nvPicPr>
        <p:blipFill rotWithShape="1">
          <a:blip r:embed="rId5">
            <a:extLst>
              <a:ext uri="{28A0092B-C50C-407E-A947-70E740481C1C}">
                <a14:useLocalDpi xmlns:a14="http://schemas.microsoft.com/office/drawing/2010/main" val="0"/>
              </a:ext>
            </a:extLst>
          </a:blip>
          <a:srcRect l="23151" t="14351" r="25213" b="29274"/>
          <a:stretch/>
        </p:blipFill>
        <p:spPr bwMode="auto">
          <a:xfrm>
            <a:off x="7786811" y="1183100"/>
            <a:ext cx="3068052" cy="4469261"/>
          </a:xfrm>
          <a:prstGeom prst="rect">
            <a:avLst/>
          </a:prstGeom>
          <a:ln w="19050" cap="sq">
            <a:solidFill>
              <a:srgbClr val="000000"/>
            </a:solidFill>
            <a:prstDash val="solid"/>
            <a:miter lim="800000"/>
          </a:ln>
          <a:effectLst/>
        </p:spPr>
      </p:pic>
    </p:spTree>
    <p:extLst>
      <p:ext uri="{BB962C8B-B14F-4D97-AF65-F5344CB8AC3E}">
        <p14:creationId xmlns:p14="http://schemas.microsoft.com/office/powerpoint/2010/main" val="1386145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7" name="Imagen 6">
            <a:extLst>
              <a:ext uri="{FF2B5EF4-FFF2-40B4-BE49-F238E27FC236}">
                <a16:creationId xmlns:a16="http://schemas.microsoft.com/office/drawing/2014/main" xmlns="" id="{9AD95621-0E90-4B08-81F6-732B1B49ACDA}"/>
              </a:ext>
            </a:extLst>
          </p:cNvPr>
          <p:cNvPicPr>
            <a:picLocks noChangeAspect="1"/>
          </p:cNvPicPr>
          <p:nvPr/>
        </p:nvPicPr>
        <p:blipFill>
          <a:blip r:embed="rId3"/>
          <a:stretch>
            <a:fillRect/>
          </a:stretch>
        </p:blipFill>
        <p:spPr>
          <a:xfrm>
            <a:off x="1652481" y="1037904"/>
            <a:ext cx="8887037" cy="5028392"/>
          </a:xfrm>
          <a:prstGeom prst="rect">
            <a:avLst/>
          </a:prstGeom>
          <a:ln w="19050" cap="sq">
            <a:solidFill>
              <a:srgbClr val="000000"/>
            </a:solidFill>
            <a:prstDash val="solid"/>
            <a:miter lim="800000"/>
          </a:ln>
          <a:effectLst/>
        </p:spPr>
      </p:pic>
      <p:sp>
        <p:nvSpPr>
          <p:cNvPr id="13" name="Title 1">
            <a:extLst>
              <a:ext uri="{FF2B5EF4-FFF2-40B4-BE49-F238E27FC236}">
                <a16:creationId xmlns:a16="http://schemas.microsoft.com/office/drawing/2014/main" xmlns="" id="{5108F1B7-17E9-4B96-89BC-9E135E5028C2}"/>
              </a:ext>
            </a:extLst>
          </p:cNvPr>
          <p:cNvSpPr>
            <a:spLocks noGrp="1"/>
          </p:cNvSpPr>
          <p:nvPr>
            <p:ph type="title"/>
          </p:nvPr>
        </p:nvSpPr>
        <p:spPr>
          <a:xfrm>
            <a:off x="485563" y="666755"/>
            <a:ext cx="10764638" cy="285422"/>
          </a:xfrm>
        </p:spPr>
        <p:txBody>
          <a:bodyPr>
            <a:noAutofit/>
          </a:bodyPr>
          <a:lstStyle/>
          <a:p>
            <a:r>
              <a:rPr lang="es-CO" sz="2800" dirty="0">
                <a:solidFill>
                  <a:schemeClr val="tx1">
                    <a:lumMod val="65000"/>
                    <a:lumOff val="35000"/>
                  </a:schemeClr>
                </a:solidFill>
                <a:latin typeface="Arial" panose="020B0604020202020204" pitchFamily="34" charset="0"/>
                <a:cs typeface="Arial" panose="020B0604020202020204" pitchFamily="34" charset="0"/>
              </a:rPr>
              <a:t>Diagrama de flujo de programación Arduino</a:t>
            </a:r>
            <a:endParaRPr lang="en-GB" sz="2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6110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19" name="Imagen 18">
            <a:extLst>
              <a:ext uri="{FF2B5EF4-FFF2-40B4-BE49-F238E27FC236}">
                <a16:creationId xmlns:a16="http://schemas.microsoft.com/office/drawing/2014/main" xmlns="" id="{60569878-3205-4E03-863A-00CFE862B3A1}"/>
              </a:ext>
            </a:extLst>
          </p:cNvPr>
          <p:cNvPicPr/>
          <p:nvPr/>
        </p:nvPicPr>
        <p:blipFill>
          <a:blip r:embed="rId3"/>
          <a:stretch>
            <a:fillRect/>
          </a:stretch>
        </p:blipFill>
        <p:spPr>
          <a:xfrm>
            <a:off x="239628" y="1868805"/>
            <a:ext cx="5543550" cy="3120390"/>
          </a:xfrm>
          <a:prstGeom prst="rect">
            <a:avLst/>
          </a:prstGeom>
          <a:ln w="19050" cap="sq">
            <a:solidFill>
              <a:srgbClr val="000000"/>
            </a:solidFill>
            <a:prstDash val="solid"/>
            <a:miter lim="800000"/>
          </a:ln>
          <a:effectLst/>
        </p:spPr>
      </p:pic>
      <p:pic>
        <p:nvPicPr>
          <p:cNvPr id="20" name="Imagen 19">
            <a:extLst>
              <a:ext uri="{FF2B5EF4-FFF2-40B4-BE49-F238E27FC236}">
                <a16:creationId xmlns:a16="http://schemas.microsoft.com/office/drawing/2014/main" xmlns="" id="{8F11CFDB-DE17-46E1-90C6-7DB0F43F11A0}"/>
              </a:ext>
            </a:extLst>
          </p:cNvPr>
          <p:cNvPicPr/>
          <p:nvPr/>
        </p:nvPicPr>
        <p:blipFill>
          <a:blip r:embed="rId4"/>
          <a:stretch>
            <a:fillRect/>
          </a:stretch>
        </p:blipFill>
        <p:spPr>
          <a:xfrm>
            <a:off x="6264438" y="1868805"/>
            <a:ext cx="5543550" cy="3120390"/>
          </a:xfrm>
          <a:prstGeom prst="rect">
            <a:avLst/>
          </a:prstGeom>
          <a:ln w="19050" cap="sq">
            <a:solidFill>
              <a:srgbClr val="000000"/>
            </a:solidFill>
            <a:prstDash val="solid"/>
            <a:miter lim="800000"/>
          </a:ln>
          <a:effectLst/>
        </p:spPr>
      </p:pic>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de Producto Rechazado</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xmlns="" id="{A667DF54-7F37-4583-829F-E2D3C2E8272E}"/>
              </a:ext>
            </a:extLst>
          </p:cNvPr>
          <p:cNvPicPr>
            <a:picLocks noChangeAspect="1"/>
          </p:cNvPicPr>
          <p:nvPr/>
        </p:nvPicPr>
        <p:blipFill>
          <a:blip r:embed="rId5"/>
          <a:stretch>
            <a:fillRect/>
          </a:stretch>
        </p:blipFill>
        <p:spPr>
          <a:xfrm>
            <a:off x="239627" y="1868805"/>
            <a:ext cx="5543550" cy="3110451"/>
          </a:xfrm>
          <a:prstGeom prst="rect">
            <a:avLst/>
          </a:prstGeom>
          <a:ln w="19050" cap="sq">
            <a:solidFill>
              <a:srgbClr val="000000"/>
            </a:solidFill>
            <a:prstDash val="solid"/>
            <a:miter lim="800000"/>
          </a:ln>
          <a:effectLst/>
        </p:spPr>
      </p:pic>
      <p:pic>
        <p:nvPicPr>
          <p:cNvPr id="3" name="Imagen 2">
            <a:extLst>
              <a:ext uri="{FF2B5EF4-FFF2-40B4-BE49-F238E27FC236}">
                <a16:creationId xmlns:a16="http://schemas.microsoft.com/office/drawing/2014/main" xmlns="" id="{1EEFC934-89C6-41E2-BB84-C1A31F69C78E}"/>
              </a:ext>
            </a:extLst>
          </p:cNvPr>
          <p:cNvPicPr>
            <a:picLocks noChangeAspect="1"/>
          </p:cNvPicPr>
          <p:nvPr/>
        </p:nvPicPr>
        <p:blipFill>
          <a:blip r:embed="rId6"/>
          <a:stretch>
            <a:fillRect/>
          </a:stretch>
        </p:blipFill>
        <p:spPr>
          <a:xfrm>
            <a:off x="6261098" y="1868805"/>
            <a:ext cx="5546889" cy="3120390"/>
          </a:xfrm>
          <a:prstGeom prst="rect">
            <a:avLst/>
          </a:prstGeom>
          <a:ln w="19050" cap="sq">
            <a:solidFill>
              <a:srgbClr val="000000"/>
            </a:solidFill>
            <a:prstDash val="solid"/>
            <a:miter lim="800000"/>
          </a:ln>
          <a:effectLst/>
        </p:spPr>
      </p:pic>
    </p:spTree>
    <p:extLst>
      <p:ext uri="{BB962C8B-B14F-4D97-AF65-F5344CB8AC3E}">
        <p14:creationId xmlns:p14="http://schemas.microsoft.com/office/powerpoint/2010/main" val="2285601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19" name="Imagen 18">
            <a:extLst>
              <a:ext uri="{FF2B5EF4-FFF2-40B4-BE49-F238E27FC236}">
                <a16:creationId xmlns:a16="http://schemas.microsoft.com/office/drawing/2014/main" xmlns="" id="{60569878-3205-4E03-863A-00CFE862B3A1}"/>
              </a:ext>
            </a:extLst>
          </p:cNvPr>
          <p:cNvPicPr/>
          <p:nvPr/>
        </p:nvPicPr>
        <p:blipFill>
          <a:blip r:embed="rId3"/>
          <a:stretch>
            <a:fillRect/>
          </a:stretch>
        </p:blipFill>
        <p:spPr>
          <a:xfrm>
            <a:off x="239628" y="1868805"/>
            <a:ext cx="5543550" cy="3120390"/>
          </a:xfrm>
          <a:prstGeom prst="rect">
            <a:avLst/>
          </a:prstGeom>
          <a:ln w="19050" cap="sq">
            <a:solidFill>
              <a:srgbClr val="000000"/>
            </a:solidFill>
            <a:prstDash val="solid"/>
            <a:miter lim="800000"/>
          </a:ln>
          <a:effectLst/>
        </p:spPr>
      </p:pic>
      <p:pic>
        <p:nvPicPr>
          <p:cNvPr id="20" name="Imagen 19">
            <a:extLst>
              <a:ext uri="{FF2B5EF4-FFF2-40B4-BE49-F238E27FC236}">
                <a16:creationId xmlns:a16="http://schemas.microsoft.com/office/drawing/2014/main" xmlns="" id="{8F11CFDB-DE17-46E1-90C6-7DB0F43F11A0}"/>
              </a:ext>
            </a:extLst>
          </p:cNvPr>
          <p:cNvPicPr/>
          <p:nvPr/>
        </p:nvPicPr>
        <p:blipFill>
          <a:blip r:embed="rId4"/>
          <a:stretch>
            <a:fillRect/>
          </a:stretch>
        </p:blipFill>
        <p:spPr>
          <a:xfrm>
            <a:off x="6264438" y="1868805"/>
            <a:ext cx="5543550" cy="3120390"/>
          </a:xfrm>
          <a:prstGeom prst="rect">
            <a:avLst/>
          </a:prstGeom>
          <a:ln w="19050" cap="sq">
            <a:solidFill>
              <a:srgbClr val="000000"/>
            </a:solidFill>
            <a:prstDash val="solid"/>
            <a:miter lim="800000"/>
          </a:ln>
          <a:effectLst/>
        </p:spPr>
      </p:pic>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de Distribución de Productos</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xmlns="" id="{50EF2548-8A7A-46C6-8997-D6188600917A}"/>
              </a:ext>
            </a:extLst>
          </p:cNvPr>
          <p:cNvPicPr/>
          <p:nvPr/>
        </p:nvPicPr>
        <p:blipFill>
          <a:blip r:embed="rId5"/>
          <a:stretch>
            <a:fillRect/>
          </a:stretch>
        </p:blipFill>
        <p:spPr>
          <a:xfrm>
            <a:off x="239628" y="1868806"/>
            <a:ext cx="5543550" cy="3120390"/>
          </a:xfrm>
          <a:prstGeom prst="rect">
            <a:avLst/>
          </a:prstGeom>
          <a:ln w="19050" cap="sq">
            <a:solidFill>
              <a:srgbClr val="000000"/>
            </a:solidFill>
            <a:prstDash val="solid"/>
            <a:miter lim="800000"/>
          </a:ln>
          <a:effectLst/>
        </p:spPr>
      </p:pic>
      <p:pic>
        <p:nvPicPr>
          <p:cNvPr id="12" name="Imagen 11">
            <a:extLst>
              <a:ext uri="{FF2B5EF4-FFF2-40B4-BE49-F238E27FC236}">
                <a16:creationId xmlns:a16="http://schemas.microsoft.com/office/drawing/2014/main" xmlns="" id="{5BD15BE4-E2B5-49EF-BF7B-C1FA30270E29}"/>
              </a:ext>
            </a:extLst>
          </p:cNvPr>
          <p:cNvPicPr/>
          <p:nvPr/>
        </p:nvPicPr>
        <p:blipFill>
          <a:blip r:embed="rId6"/>
          <a:stretch>
            <a:fillRect/>
          </a:stretch>
        </p:blipFill>
        <p:spPr>
          <a:xfrm>
            <a:off x="6264438" y="1868806"/>
            <a:ext cx="5543550" cy="3120390"/>
          </a:xfrm>
          <a:prstGeom prst="rect">
            <a:avLst/>
          </a:prstGeom>
          <a:ln w="19050" cap="sq">
            <a:solidFill>
              <a:srgbClr val="000000"/>
            </a:solidFill>
            <a:prstDash val="solid"/>
            <a:miter lim="800000"/>
          </a:ln>
          <a:effectLst/>
        </p:spPr>
      </p:pic>
    </p:spTree>
    <p:extLst>
      <p:ext uri="{BB962C8B-B14F-4D97-AF65-F5344CB8AC3E}">
        <p14:creationId xmlns:p14="http://schemas.microsoft.com/office/powerpoint/2010/main" val="807888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HMI</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xmlns="" id="{E7F7543A-9B06-44F3-ADA4-79FDF8BB6665}"/>
              </a:ext>
            </a:extLst>
          </p:cNvPr>
          <p:cNvPicPr>
            <a:picLocks noChangeAspect="1"/>
          </p:cNvPicPr>
          <p:nvPr/>
        </p:nvPicPr>
        <p:blipFill>
          <a:blip r:embed="rId3"/>
          <a:stretch>
            <a:fillRect/>
          </a:stretch>
        </p:blipFill>
        <p:spPr>
          <a:xfrm>
            <a:off x="2733944" y="714375"/>
            <a:ext cx="6724112" cy="5169789"/>
          </a:xfrm>
          <a:prstGeom prst="rect">
            <a:avLst/>
          </a:prstGeom>
          <a:ln w="28575" cap="sq">
            <a:solidFill>
              <a:srgbClr val="000000"/>
            </a:solidFill>
            <a:prstDash val="solid"/>
            <a:miter lim="800000"/>
          </a:ln>
          <a:effectLst/>
        </p:spPr>
      </p:pic>
    </p:spTree>
    <p:extLst>
      <p:ext uri="{BB962C8B-B14F-4D97-AF65-F5344CB8AC3E}">
        <p14:creationId xmlns:p14="http://schemas.microsoft.com/office/powerpoint/2010/main" val="3760788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Plano Neumático</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xmlns="" id="{86C82634-0DDA-409D-A574-886E4123C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99" y="1555352"/>
            <a:ext cx="11211202" cy="4324350"/>
          </a:xfrm>
          <a:prstGeom prst="rect">
            <a:avLst/>
          </a:prstGeom>
          <a:ln w="28575" cap="sq">
            <a:solidFill>
              <a:srgbClr val="000000"/>
            </a:solidFill>
            <a:prstDash val="solid"/>
            <a:miter lim="800000"/>
          </a:ln>
          <a:effectLst/>
        </p:spPr>
      </p:pic>
    </p:spTree>
    <p:extLst>
      <p:ext uri="{BB962C8B-B14F-4D97-AF65-F5344CB8AC3E}">
        <p14:creationId xmlns:p14="http://schemas.microsoft.com/office/powerpoint/2010/main" val="2472843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Entradas y salidas al PLC</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xmlns="" id="{6726431F-D59B-4017-8570-33381FEB5F8A}"/>
              </a:ext>
            </a:extLst>
          </p:cNvPr>
          <p:cNvPicPr>
            <a:picLocks noChangeAspect="1"/>
          </p:cNvPicPr>
          <p:nvPr/>
        </p:nvPicPr>
        <p:blipFill rotWithShape="1">
          <a:blip r:embed="rId3">
            <a:extLst>
              <a:ext uri="{28A0092B-C50C-407E-A947-70E740481C1C}">
                <a14:useLocalDpi xmlns:a14="http://schemas.microsoft.com/office/drawing/2010/main" val="0"/>
              </a:ext>
            </a:extLst>
          </a:blip>
          <a:srcRect t="4398" b="16937"/>
          <a:stretch/>
        </p:blipFill>
        <p:spPr bwMode="auto">
          <a:xfrm>
            <a:off x="1894062" y="1324403"/>
            <a:ext cx="8091488" cy="4700211"/>
          </a:xfrm>
          <a:prstGeom prst="rect">
            <a:avLst/>
          </a:prstGeom>
          <a:ln w="28575" cap="sq">
            <a:solidFill>
              <a:srgbClr val="000000"/>
            </a:solidFill>
            <a:prstDash val="solid"/>
            <a:miter lim="800000"/>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913156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sp>
        <p:nvSpPr>
          <p:cNvPr id="21" name="Title 1">
            <a:extLst>
              <a:ext uri="{FF2B5EF4-FFF2-40B4-BE49-F238E27FC236}">
                <a16:creationId xmlns:a16="http://schemas.microsoft.com/office/drawing/2014/main" xmlns="" id="{945E0CCD-8315-4C8D-8691-492C46089700}"/>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DAQ</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xmlns="" id="{B309EEB0-2011-4441-AAA5-CB7A74D15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705" y="863785"/>
            <a:ext cx="7153275" cy="5130430"/>
          </a:xfrm>
          <a:prstGeom prst="rect">
            <a:avLst/>
          </a:prstGeom>
          <a:ln w="28575" cap="sq">
            <a:solidFill>
              <a:srgbClr val="000000"/>
            </a:solidFill>
            <a:prstDash val="solid"/>
            <a:miter lim="800000"/>
          </a:ln>
          <a:effectLst/>
        </p:spPr>
      </p:pic>
      <p:pic>
        <p:nvPicPr>
          <p:cNvPr id="10" name="Imagen 9">
            <a:extLst>
              <a:ext uri="{FF2B5EF4-FFF2-40B4-BE49-F238E27FC236}">
                <a16:creationId xmlns:a16="http://schemas.microsoft.com/office/drawing/2014/main" xmlns="" id="{36270655-0AF0-459D-94F6-F1F3D7F8DC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20" y="1387002"/>
            <a:ext cx="3253568" cy="4339018"/>
          </a:xfrm>
          <a:prstGeom prst="rect">
            <a:avLst/>
          </a:prstGeom>
          <a:ln w="28575" cap="sq">
            <a:solidFill>
              <a:srgbClr val="000000"/>
            </a:solidFill>
            <a:prstDash val="solid"/>
            <a:miter lim="800000"/>
          </a:ln>
          <a:effectLst/>
        </p:spPr>
      </p:pic>
    </p:spTree>
    <p:extLst>
      <p:ext uri="{BB962C8B-B14F-4D97-AF65-F5344CB8AC3E}">
        <p14:creationId xmlns:p14="http://schemas.microsoft.com/office/powerpoint/2010/main" val="3768097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9" name="Imagen 8">
            <a:extLst>
              <a:ext uri="{FF2B5EF4-FFF2-40B4-BE49-F238E27FC236}">
                <a16:creationId xmlns:a16="http://schemas.microsoft.com/office/drawing/2014/main" xmlns="" id="{2E08B8EA-2721-4FFB-88DE-597668A1A26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07317"/>
            <a:ext cx="5598795" cy="3581400"/>
          </a:xfrm>
          <a:prstGeom prst="rect">
            <a:avLst/>
          </a:prstGeom>
          <a:ln w="28575" cap="sq">
            <a:solidFill>
              <a:srgbClr val="000000"/>
            </a:solidFill>
            <a:prstDash val="solid"/>
            <a:miter lim="800000"/>
          </a:ln>
          <a:effectLst/>
        </p:spPr>
      </p:pic>
      <p:pic>
        <p:nvPicPr>
          <p:cNvPr id="12" name="Imagen 11">
            <a:extLst>
              <a:ext uri="{FF2B5EF4-FFF2-40B4-BE49-F238E27FC236}">
                <a16:creationId xmlns:a16="http://schemas.microsoft.com/office/drawing/2014/main" xmlns="" id="{30C41501-39A9-4051-A43A-BFED74E4CD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514" t="4573" r="7705" b="24510"/>
          <a:stretch/>
        </p:blipFill>
        <p:spPr bwMode="auto">
          <a:xfrm>
            <a:off x="343217" y="1407317"/>
            <a:ext cx="5372101" cy="3581400"/>
          </a:xfrm>
          <a:prstGeom prst="rect">
            <a:avLst/>
          </a:prstGeom>
          <a:ln w="28575" cap="sq">
            <a:solidFill>
              <a:srgbClr val="000000"/>
            </a:solidFill>
            <a:prstDash val="solid"/>
            <a:miter lim="800000"/>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61109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xmlns="" id="{3A0A7D06-930A-4AC6-8B00-04E5685253B4}"/>
              </a:ext>
            </a:extLst>
          </p:cNvPr>
          <p:cNvSpPr>
            <a:spLocks noChangeArrowheads="1"/>
          </p:cNvSpPr>
          <p:nvPr/>
        </p:nvSpPr>
        <p:spPr bwMode="auto">
          <a:xfrm>
            <a:off x="485563" y="114707"/>
            <a:ext cx="1632370"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eaLnBrk="0" fontAlgn="base" hangingPunct="0">
              <a:spcBef>
                <a:spcPct val="0"/>
              </a:spcBef>
              <a:spcAft>
                <a:spcPct val="0"/>
              </a:spcAft>
            </a:pPr>
            <a:r>
              <a:rPr lang="es-ES" altLang="es-CO" sz="2000" dirty="0">
                <a:solidFill>
                  <a:schemeClr val="bg1">
                    <a:lumMod val="50000"/>
                  </a:schemeClr>
                </a:solidFill>
              </a:rPr>
              <a:t>Automatización</a:t>
            </a:r>
          </a:p>
        </p:txBody>
      </p:sp>
      <p:pic>
        <p:nvPicPr>
          <p:cNvPr id="7" name="Imagen 6">
            <a:extLst>
              <a:ext uri="{FF2B5EF4-FFF2-40B4-BE49-F238E27FC236}">
                <a16:creationId xmlns:a16="http://schemas.microsoft.com/office/drawing/2014/main" xmlns="" id="{815B2F01-B862-4977-B316-9CE86FB24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1" y="847679"/>
            <a:ext cx="10944437" cy="5162642"/>
          </a:xfrm>
          <a:prstGeom prst="rect">
            <a:avLst/>
          </a:prstGeom>
          <a:ln w="28575" cap="sq">
            <a:solidFill>
              <a:srgbClr val="000000"/>
            </a:solidFill>
            <a:prstDash val="solid"/>
            <a:miter lim="800000"/>
          </a:ln>
          <a:effectLst/>
        </p:spPr>
      </p:pic>
    </p:spTree>
    <p:extLst>
      <p:ext uri="{BB962C8B-B14F-4D97-AF65-F5344CB8AC3E}">
        <p14:creationId xmlns:p14="http://schemas.microsoft.com/office/powerpoint/2010/main" val="1513229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4425517" y="646331"/>
            <a:ext cx="3340969" cy="620836"/>
          </a:xfrm>
        </p:spPr>
        <p:txBody>
          <a:bodyPr>
            <a:noAutofit/>
          </a:bodyPr>
          <a:lstStyle/>
          <a:p>
            <a:r>
              <a:rPr lang="es-CO" sz="3401" dirty="0">
                <a:solidFill>
                  <a:schemeClr val="tx1">
                    <a:lumMod val="65000"/>
                    <a:lumOff val="35000"/>
                  </a:schemeClr>
                </a:solidFill>
                <a:latin typeface="Arial" panose="020B0604020202020204" pitchFamily="34" charset="0"/>
                <a:cs typeface="Arial" panose="020B0604020202020204" pitchFamily="34" charset="0"/>
              </a:rPr>
              <a:t>Objetivo general</a:t>
            </a:r>
          </a:p>
        </p:txBody>
      </p:sp>
      <p:sp>
        <p:nvSpPr>
          <p:cNvPr id="7" name="Content Placeholder 2">
            <a:extLst>
              <a:ext uri="{FF2B5EF4-FFF2-40B4-BE49-F238E27FC236}">
                <a16:creationId xmlns:a16="http://schemas.microsoft.com/office/drawing/2014/main" xmlns="" id="{EEE3C7A6-3FD5-4F47-B52A-40B8103C5352}"/>
              </a:ext>
            </a:extLst>
          </p:cNvPr>
          <p:cNvSpPr>
            <a:spLocks noGrp="1"/>
          </p:cNvSpPr>
          <p:nvPr>
            <p:ph idx="1"/>
          </p:nvPr>
        </p:nvSpPr>
        <p:spPr>
          <a:xfrm>
            <a:off x="623504" y="1486836"/>
            <a:ext cx="10944992" cy="620836"/>
          </a:xfrm>
        </p:spPr>
        <p:txBody>
          <a:bodyPr>
            <a:normAutofit/>
          </a:bodyPr>
          <a:lstStyle/>
          <a:p>
            <a:pPr marL="457206" lvl="1" indent="0" algn="ctr">
              <a:buClr>
                <a:srgbClr val="144733"/>
              </a:buClr>
              <a:buNone/>
            </a:pPr>
            <a:r>
              <a:rPr lang="es-CO" sz="1900" dirty="0">
                <a:solidFill>
                  <a:schemeClr val="tx1">
                    <a:lumMod val="75000"/>
                    <a:lumOff val="25000"/>
                  </a:schemeClr>
                </a:solidFill>
                <a:latin typeface="Arial" panose="020B0604020202020204" pitchFamily="34" charset="0"/>
                <a:cs typeface="Arial" panose="020B0604020202020204" pitchFamily="34" charset="0"/>
              </a:rPr>
              <a:t>Optimizar la celda flexible de manufactura didáctica de la Fundación Universidad de América a partir del mejoramiento de la automatización actualmente implementada.</a:t>
            </a:r>
          </a:p>
          <a:p>
            <a:pPr lvl="1">
              <a:buClr>
                <a:srgbClr val="144733"/>
              </a:buClr>
            </a:pPr>
            <a:endParaRPr lang="en-GB" sz="19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xmlns="" id="{32DEBB9C-95F9-4735-BF38-C4487FD8449F}"/>
              </a:ext>
            </a:extLst>
          </p:cNvPr>
          <p:cNvSpPr txBox="1">
            <a:spLocks/>
          </p:cNvSpPr>
          <p:nvPr/>
        </p:nvSpPr>
        <p:spPr>
          <a:xfrm>
            <a:off x="3947322" y="2352484"/>
            <a:ext cx="4297356" cy="620836"/>
          </a:xfrm>
          <a:prstGeom prst="rect">
            <a:avLst/>
          </a:prstGeom>
        </p:spPr>
        <p:txBody>
          <a:bodyPr vert="horz" lIns="91440" tIns="45721" rIns="91440" bIns="45721" rtlCol="0" anchor="ctr">
            <a:noAutofit/>
          </a:bodyPr>
          <a:lstStyle>
            <a:lvl1pPr>
              <a:lnSpc>
                <a:spcPct val="90000"/>
              </a:lnSpc>
              <a:spcBef>
                <a:spcPct val="0"/>
              </a:spcBef>
              <a:buNone/>
              <a:defRPr sz="44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CO" sz="3401" dirty="0"/>
              <a:t>Objetivos específicos</a:t>
            </a:r>
          </a:p>
        </p:txBody>
      </p:sp>
      <p:sp>
        <p:nvSpPr>
          <p:cNvPr id="14" name="Content Placeholder 2">
            <a:extLst>
              <a:ext uri="{FF2B5EF4-FFF2-40B4-BE49-F238E27FC236}">
                <a16:creationId xmlns:a16="http://schemas.microsoft.com/office/drawing/2014/main" xmlns="" id="{8288B90E-C8E7-44BB-B320-805291AAC3C9}"/>
              </a:ext>
            </a:extLst>
          </p:cNvPr>
          <p:cNvSpPr txBox="1">
            <a:spLocks/>
          </p:cNvSpPr>
          <p:nvPr/>
        </p:nvSpPr>
        <p:spPr>
          <a:xfrm>
            <a:off x="623504" y="3201280"/>
            <a:ext cx="10944992" cy="2708261"/>
          </a:xfrm>
          <a:prstGeom prst="rect">
            <a:avLst/>
          </a:prstGeom>
        </p:spPr>
        <p:txBody>
          <a:bodyPr vert="horz" lIns="91440" tIns="45721" rIns="91440" bIns="4572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6" lvl="1" indent="0" algn="just">
              <a:buClr>
                <a:srgbClr val="144733"/>
              </a:buClr>
              <a:buNone/>
            </a:pPr>
            <a:r>
              <a:rPr lang="es-CO" sz="1900" dirty="0">
                <a:solidFill>
                  <a:schemeClr val="tx1">
                    <a:lumMod val="75000"/>
                    <a:lumOff val="25000"/>
                  </a:schemeClr>
                </a:solidFill>
                <a:latin typeface="Arial" panose="020B0604020202020204" pitchFamily="34" charset="0"/>
                <a:cs typeface="Arial" panose="020B0604020202020204" pitchFamily="34" charset="0"/>
              </a:rPr>
              <a:t>1. Realizar un diagnóstico detallado de las fallas que presenta actualmente la celda de manufactura flexible en cada uno de sus módulos.</a:t>
            </a:r>
          </a:p>
          <a:p>
            <a:pPr marL="457206" lvl="1" indent="0" algn="just">
              <a:buClr>
                <a:srgbClr val="144733"/>
              </a:buClr>
              <a:buNone/>
            </a:pPr>
            <a:r>
              <a:rPr lang="es-CO" sz="1900" dirty="0">
                <a:solidFill>
                  <a:schemeClr val="tx1">
                    <a:lumMod val="75000"/>
                    <a:lumOff val="25000"/>
                  </a:schemeClr>
                </a:solidFill>
                <a:latin typeface="Arial" panose="020B0604020202020204" pitchFamily="34" charset="0"/>
                <a:cs typeface="Arial" panose="020B0604020202020204" pitchFamily="34" charset="0"/>
              </a:rPr>
              <a:t>2. Seleccionar la mejor alternativa para la solución de las diferentes fallas presentadas en el diagnóstico detallado.</a:t>
            </a:r>
          </a:p>
          <a:p>
            <a:pPr marL="457206" lvl="1" indent="0" algn="just">
              <a:buClr>
                <a:srgbClr val="144733"/>
              </a:buClr>
              <a:buNone/>
            </a:pPr>
            <a:r>
              <a:rPr lang="es-CO" sz="1900" dirty="0">
                <a:solidFill>
                  <a:schemeClr val="tx1">
                    <a:lumMod val="75000"/>
                    <a:lumOff val="25000"/>
                  </a:schemeClr>
                </a:solidFill>
                <a:latin typeface="Arial" panose="020B0604020202020204" pitchFamily="34" charset="0"/>
                <a:cs typeface="Arial" panose="020B0604020202020204" pitchFamily="34" charset="0"/>
              </a:rPr>
              <a:t>3. Mejorar la automatización a partir de las necesidades que presenta la celda flexible de manufactura.</a:t>
            </a:r>
          </a:p>
          <a:p>
            <a:pPr marL="457206" lvl="1" indent="0" algn="just">
              <a:buClr>
                <a:srgbClr val="144733"/>
              </a:buClr>
              <a:buNone/>
            </a:pPr>
            <a:r>
              <a:rPr lang="es-CO" sz="1900" dirty="0">
                <a:solidFill>
                  <a:schemeClr val="tx1">
                    <a:lumMod val="75000"/>
                    <a:lumOff val="25000"/>
                  </a:schemeClr>
                </a:solidFill>
                <a:latin typeface="Arial" panose="020B0604020202020204" pitchFamily="34" charset="0"/>
                <a:cs typeface="Arial" panose="020B0604020202020204" pitchFamily="34" charset="0"/>
              </a:rPr>
              <a:t>4. Elaborar los respectivos manuales de operación, mantenimiento, análisis financiero y guías de laboratorio necesarias.</a:t>
            </a:r>
            <a:endParaRPr lang="en-GB" sz="19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4296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98C9CC85-A48B-420D-8343-08E48CDBD1AA}"/>
              </a:ext>
            </a:extLst>
          </p:cNvPr>
          <p:cNvSpPr/>
          <p:nvPr/>
        </p:nvSpPr>
        <p:spPr>
          <a:xfrm>
            <a:off x="1258497" y="2644173"/>
            <a:ext cx="9675010" cy="1569660"/>
          </a:xfrm>
          <a:prstGeom prst="rect">
            <a:avLst/>
          </a:prstGeom>
        </p:spPr>
        <p:txBody>
          <a:bodyPr wrap="square">
            <a:spAutoFit/>
          </a:bodyPr>
          <a:lstStyle/>
          <a:p>
            <a:pPr algn="just"/>
            <a:r>
              <a:rPr lang="es-CO" altLang="es-CO" sz="3200" dirty="0">
                <a:solidFill>
                  <a:schemeClr val="bg1"/>
                </a:solidFill>
                <a:latin typeface="Arial" panose="020B0604020202020204" pitchFamily="34" charset="0"/>
                <a:cs typeface="Arial" panose="020B0604020202020204" pitchFamily="34" charset="0"/>
              </a:rPr>
              <a:t>Objetivo 4: Elaborar los respectivos manuales de operación, mantenimiento, análisis financiero y guías de laboratorio necesarias</a:t>
            </a:r>
          </a:p>
        </p:txBody>
      </p:sp>
    </p:spTree>
    <p:extLst>
      <p:ext uri="{BB962C8B-B14F-4D97-AF65-F5344CB8AC3E}">
        <p14:creationId xmlns:p14="http://schemas.microsoft.com/office/powerpoint/2010/main" val="2977077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98C9CC85-A48B-420D-8343-08E48CDBD1AA}"/>
              </a:ext>
            </a:extLst>
          </p:cNvPr>
          <p:cNvSpPr/>
          <p:nvPr/>
        </p:nvSpPr>
        <p:spPr>
          <a:xfrm>
            <a:off x="1258495" y="2844225"/>
            <a:ext cx="9675010" cy="1446550"/>
          </a:xfrm>
          <a:prstGeom prst="rect">
            <a:avLst/>
          </a:prstGeom>
        </p:spPr>
        <p:txBody>
          <a:bodyPr wrap="square">
            <a:spAutoFit/>
          </a:bodyPr>
          <a:lstStyle/>
          <a:p>
            <a:pPr algn="just"/>
            <a:r>
              <a:rPr lang="es-CO" altLang="es-CO" sz="4400" dirty="0">
                <a:solidFill>
                  <a:schemeClr val="bg1"/>
                </a:solidFill>
                <a:latin typeface="Arial" panose="020B0604020202020204" pitchFamily="34" charset="0"/>
                <a:cs typeface="Arial" panose="020B0604020202020204" pitchFamily="34" charset="0"/>
              </a:rPr>
              <a:t>Conclusiones y </a:t>
            </a:r>
          </a:p>
          <a:p>
            <a:pPr algn="just"/>
            <a:r>
              <a:rPr lang="es-CO" altLang="es-CO" sz="4400" dirty="0">
                <a:solidFill>
                  <a:schemeClr val="bg1"/>
                </a:solidFill>
                <a:latin typeface="Arial" panose="020B0604020202020204" pitchFamily="34" charset="0"/>
                <a:cs typeface="Arial" panose="020B0604020202020204" pitchFamily="34" charset="0"/>
              </a:rPr>
              <a:t>Recomendaciones</a:t>
            </a:r>
          </a:p>
        </p:txBody>
      </p:sp>
    </p:spTree>
    <p:extLst>
      <p:ext uri="{BB962C8B-B14F-4D97-AF65-F5344CB8AC3E}">
        <p14:creationId xmlns:p14="http://schemas.microsoft.com/office/powerpoint/2010/main" val="2003453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485565" y="951564"/>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Conclusiones</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Rectángulo 6">
            <a:extLst>
              <a:ext uri="{FF2B5EF4-FFF2-40B4-BE49-F238E27FC236}">
                <a16:creationId xmlns:a16="http://schemas.microsoft.com/office/drawing/2014/main" xmlns="" id="{F2DE2988-39D2-4844-83E3-FFBBFB9437EB}"/>
              </a:ext>
            </a:extLst>
          </p:cNvPr>
          <p:cNvSpPr/>
          <p:nvPr/>
        </p:nvSpPr>
        <p:spPr>
          <a:xfrm>
            <a:off x="485565" y="1831221"/>
            <a:ext cx="10415798" cy="1631216"/>
          </a:xfrm>
          <a:prstGeom prst="rect">
            <a:avLst/>
          </a:prstGeom>
        </p:spPr>
        <p:txBody>
          <a:bodyPr wrap="square">
            <a:spAutoFit/>
          </a:bodyPr>
          <a:lstStyle/>
          <a:p>
            <a:pPr marL="457206" indent="-457206" algn="just">
              <a:buFont typeface="+mj-lt"/>
              <a:buAutoNum type="arabicPeriod"/>
            </a:pPr>
            <a:r>
              <a:rPr lang="es-CO" sz="2000" dirty="0">
                <a:latin typeface="Arial" panose="020B0604020202020204" pitchFamily="34" charset="0"/>
                <a:cs typeface="Arial" panose="020B0604020202020204" pitchFamily="34" charset="0"/>
              </a:rPr>
              <a:t>Se determinó una eficiencia inferior al 10%.</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Se aplica la metodología correcta en el desarrollo del proyecto.</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Eficiencia conseguida del 91%.</a:t>
            </a:r>
          </a:p>
        </p:txBody>
      </p:sp>
      <p:pic>
        <p:nvPicPr>
          <p:cNvPr id="10" name="Imagen 9">
            <a:extLst>
              <a:ext uri="{FF2B5EF4-FFF2-40B4-BE49-F238E27FC236}">
                <a16:creationId xmlns:a16="http://schemas.microsoft.com/office/drawing/2014/main" xmlns="" id="{63FC3BB3-2379-4A73-987B-6F734BF58312}"/>
              </a:ext>
            </a:extLst>
          </p:cNvPr>
          <p:cNvPicPr>
            <a:picLocks noChangeAspect="1"/>
          </p:cNvPicPr>
          <p:nvPr/>
        </p:nvPicPr>
        <p:blipFill>
          <a:blip r:embed="rId3"/>
          <a:stretch>
            <a:fillRect/>
          </a:stretch>
        </p:blipFill>
        <p:spPr>
          <a:xfrm>
            <a:off x="2178844" y="3562453"/>
            <a:ext cx="7834311" cy="1795363"/>
          </a:xfrm>
          <a:prstGeom prst="rect">
            <a:avLst/>
          </a:prstGeom>
        </p:spPr>
      </p:pic>
      <p:sp>
        <p:nvSpPr>
          <p:cNvPr id="11" name="Rectángulo 10">
            <a:extLst>
              <a:ext uri="{FF2B5EF4-FFF2-40B4-BE49-F238E27FC236}">
                <a16:creationId xmlns:a16="http://schemas.microsoft.com/office/drawing/2014/main" xmlns="" id="{A1C7F441-BFBB-44D5-A424-0CB225FA20EE}"/>
              </a:ext>
            </a:extLst>
          </p:cNvPr>
          <p:cNvSpPr/>
          <p:nvPr/>
        </p:nvSpPr>
        <p:spPr>
          <a:xfrm>
            <a:off x="485565" y="5506326"/>
            <a:ext cx="10415798" cy="400110"/>
          </a:xfrm>
          <a:prstGeom prst="rect">
            <a:avLst/>
          </a:prstGeom>
        </p:spPr>
        <p:txBody>
          <a:bodyPr wrap="square">
            <a:spAutoFit/>
          </a:bodyPr>
          <a:lstStyle/>
          <a:p>
            <a:pPr algn="just"/>
            <a:r>
              <a:rPr lang="es-CO" sz="2000" dirty="0">
                <a:latin typeface="Arial" panose="020B0604020202020204" pitchFamily="34" charset="0"/>
                <a:cs typeface="Arial" panose="020B0604020202020204" pitchFamily="34" charset="0"/>
              </a:rPr>
              <a:t>4.   Se consigue la operación de la celda mediante LabView y TeamViewer.</a:t>
            </a:r>
          </a:p>
        </p:txBody>
      </p:sp>
    </p:spTree>
    <p:extLst>
      <p:ext uri="{BB962C8B-B14F-4D97-AF65-F5344CB8AC3E}">
        <p14:creationId xmlns:p14="http://schemas.microsoft.com/office/powerpoint/2010/main" val="716507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485565" y="951564"/>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Recomendaciones</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Rectángulo 2">
            <a:extLst>
              <a:ext uri="{FF2B5EF4-FFF2-40B4-BE49-F238E27FC236}">
                <a16:creationId xmlns:a16="http://schemas.microsoft.com/office/drawing/2014/main" xmlns="" id="{B57E1C34-0016-44B0-8DD6-05268D9C2F2D}"/>
              </a:ext>
            </a:extLst>
          </p:cNvPr>
          <p:cNvSpPr/>
          <p:nvPr/>
        </p:nvSpPr>
        <p:spPr>
          <a:xfrm>
            <a:off x="659985" y="2305615"/>
            <a:ext cx="10415798" cy="2246769"/>
          </a:xfrm>
          <a:prstGeom prst="rect">
            <a:avLst/>
          </a:prstGeom>
        </p:spPr>
        <p:txBody>
          <a:bodyPr wrap="square">
            <a:spAutoFit/>
          </a:bodyPr>
          <a:lstStyle/>
          <a:p>
            <a:pPr marL="457206" indent="-457206" algn="just">
              <a:buFont typeface="+mj-lt"/>
              <a:buAutoNum type="arabicPeriod"/>
            </a:pPr>
            <a:r>
              <a:rPr lang="es-CO" sz="2000" dirty="0">
                <a:latin typeface="Arial" panose="020B0604020202020204" pitchFamily="34" charset="0"/>
                <a:cs typeface="Arial" panose="020B0604020202020204" pitchFamily="34" charset="0"/>
              </a:rPr>
              <a:t>Reemplazar el actuador F.</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Ampliar el modulo DAQ.</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Sustituir la tolva.</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Reemplazar el actuador Ñ.</a:t>
            </a:r>
          </a:p>
        </p:txBody>
      </p:sp>
    </p:spTree>
    <p:extLst>
      <p:ext uri="{BB962C8B-B14F-4D97-AF65-F5344CB8AC3E}">
        <p14:creationId xmlns:p14="http://schemas.microsoft.com/office/powerpoint/2010/main" val="195410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98C9CC85-A48B-420D-8343-08E48CDBD1AA}"/>
              </a:ext>
            </a:extLst>
          </p:cNvPr>
          <p:cNvSpPr/>
          <p:nvPr/>
        </p:nvSpPr>
        <p:spPr>
          <a:xfrm>
            <a:off x="1258495" y="2967335"/>
            <a:ext cx="9675010" cy="923330"/>
          </a:xfrm>
          <a:prstGeom prst="rect">
            <a:avLst/>
          </a:prstGeom>
        </p:spPr>
        <p:txBody>
          <a:bodyPr wrap="square">
            <a:spAutoFit/>
          </a:bodyPr>
          <a:lstStyle/>
          <a:p>
            <a:pPr algn="just"/>
            <a:r>
              <a:rPr lang="es-CO" altLang="es-CO" sz="5400" dirty="0">
                <a:solidFill>
                  <a:schemeClr val="bg1"/>
                </a:solidFill>
                <a:latin typeface="Arial" panose="020B0604020202020204" pitchFamily="34" charset="0"/>
                <a:cs typeface="Arial" panose="020B0604020202020204" pitchFamily="34" charset="0"/>
              </a:rPr>
              <a:t>Demostración</a:t>
            </a:r>
          </a:p>
        </p:txBody>
      </p:sp>
    </p:spTree>
    <p:extLst>
      <p:ext uri="{BB962C8B-B14F-4D97-AF65-F5344CB8AC3E}">
        <p14:creationId xmlns:p14="http://schemas.microsoft.com/office/powerpoint/2010/main" val="1249247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xmlns="" id="{B57E1C34-0016-44B0-8DD6-05268D9C2F2D}"/>
              </a:ext>
            </a:extLst>
          </p:cNvPr>
          <p:cNvSpPr/>
          <p:nvPr/>
        </p:nvSpPr>
        <p:spPr>
          <a:xfrm>
            <a:off x="659985" y="2305615"/>
            <a:ext cx="2626554" cy="2554545"/>
          </a:xfrm>
          <a:prstGeom prst="rect">
            <a:avLst/>
          </a:prstGeom>
        </p:spPr>
        <p:txBody>
          <a:bodyPr wrap="square">
            <a:spAutoFit/>
          </a:bodyPr>
          <a:lstStyle/>
          <a:p>
            <a:pPr marL="457206" indent="-457206" algn="just">
              <a:buFont typeface="Arial" panose="020B0604020202020204" pitchFamily="34" charset="0"/>
              <a:buChar char="•"/>
            </a:pPr>
            <a:r>
              <a:rPr lang="es-CO" sz="2000" dirty="0">
                <a:latin typeface="Arial" panose="020B0604020202020204" pitchFamily="34" charset="0"/>
                <a:cs typeface="Arial" panose="020B0604020202020204" pitchFamily="34" charset="0"/>
              </a:rPr>
              <a:t>Rojo.</a:t>
            </a:r>
          </a:p>
          <a:p>
            <a:pPr marL="457206" indent="-457206" algn="just">
              <a:buFont typeface="Arial" panose="020B0604020202020204" pitchFamily="34" charset="0"/>
              <a:buChar char="•"/>
            </a:pPr>
            <a:endParaRPr lang="es-CO" sz="2000" dirty="0">
              <a:latin typeface="Arial" panose="020B0604020202020204" pitchFamily="34" charset="0"/>
              <a:cs typeface="Arial" panose="020B0604020202020204" pitchFamily="34" charset="0"/>
            </a:endParaRPr>
          </a:p>
          <a:p>
            <a:pPr marL="457206" indent="-457206" algn="just">
              <a:buFont typeface="Arial" panose="020B0604020202020204" pitchFamily="34" charset="0"/>
              <a:buChar char="•"/>
            </a:pPr>
            <a:r>
              <a:rPr lang="es-CO" sz="2000" dirty="0">
                <a:latin typeface="Arial" panose="020B0604020202020204" pitchFamily="34" charset="0"/>
                <a:cs typeface="Arial" panose="020B0604020202020204" pitchFamily="34" charset="0"/>
              </a:rPr>
              <a:t>Azul.</a:t>
            </a:r>
          </a:p>
          <a:p>
            <a:pPr marL="457206" indent="-457206" algn="just">
              <a:buFont typeface="Arial" panose="020B0604020202020204" pitchFamily="34" charset="0"/>
              <a:buChar char="•"/>
            </a:pPr>
            <a:endParaRPr lang="es-CO" sz="2000" dirty="0">
              <a:latin typeface="Arial" panose="020B0604020202020204" pitchFamily="34" charset="0"/>
              <a:cs typeface="Arial" panose="020B0604020202020204" pitchFamily="34" charset="0"/>
            </a:endParaRPr>
          </a:p>
          <a:p>
            <a:pPr marL="457206" indent="-457206" algn="just">
              <a:buFont typeface="Arial" panose="020B0604020202020204" pitchFamily="34" charset="0"/>
              <a:buChar char="•"/>
            </a:pPr>
            <a:r>
              <a:rPr lang="es-CO" sz="2000" dirty="0">
                <a:latin typeface="Arial" panose="020B0604020202020204" pitchFamily="34" charset="0"/>
                <a:cs typeface="Arial" panose="020B0604020202020204" pitchFamily="34" charset="0"/>
              </a:rPr>
              <a:t>No color.</a:t>
            </a:r>
          </a:p>
          <a:p>
            <a:pPr marL="457206" indent="-457206" algn="just">
              <a:buFont typeface="Arial" panose="020B0604020202020204" pitchFamily="34" charset="0"/>
              <a:buChar char="•"/>
            </a:pPr>
            <a:endParaRPr lang="es-CO" sz="2000" dirty="0">
              <a:latin typeface="Arial" panose="020B0604020202020204" pitchFamily="34" charset="0"/>
              <a:cs typeface="Arial" panose="020B0604020202020204" pitchFamily="34" charset="0"/>
            </a:endParaRPr>
          </a:p>
          <a:p>
            <a:pPr marL="457206" indent="-457206" algn="just">
              <a:buFont typeface="Arial" panose="020B0604020202020204" pitchFamily="34" charset="0"/>
              <a:buChar char="•"/>
            </a:pPr>
            <a:r>
              <a:rPr lang="es-CO" sz="2000" dirty="0">
                <a:latin typeface="Arial" panose="020B0604020202020204" pitchFamily="34" charset="0"/>
                <a:cs typeface="Arial" panose="020B0604020202020204" pitchFamily="34" charset="0"/>
              </a:rPr>
              <a:t>No peso.</a:t>
            </a:r>
          </a:p>
          <a:p>
            <a:pPr algn="just"/>
            <a:endParaRPr lang="es-CO" sz="2000"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xmlns="" id="{99A69A78-0322-40FA-9872-2810A803ECFC}"/>
              </a:ext>
            </a:extLst>
          </p:cNvPr>
          <p:cNvSpPr>
            <a:spLocks noGrp="1"/>
          </p:cNvSpPr>
          <p:nvPr>
            <p:ph type="title"/>
          </p:nvPr>
        </p:nvSpPr>
        <p:spPr>
          <a:xfrm>
            <a:off x="485565" y="951564"/>
            <a:ext cx="1303478" cy="227879"/>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PLC</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xmlns="" id="{3432BF50-8EFF-468A-8918-2AA90559EFA9}"/>
              </a:ext>
            </a:extLst>
          </p:cNvPr>
          <p:cNvSpPr txBox="1"/>
          <p:nvPr/>
        </p:nvSpPr>
        <p:spPr>
          <a:xfrm>
            <a:off x="5645426" y="714637"/>
            <a:ext cx="5926494" cy="701731"/>
          </a:xfrm>
          <a:prstGeom prst="rect">
            <a:avLst/>
          </a:prstGeom>
        </p:spPr>
        <p:txBody>
          <a:bodyPr vert="horz" lIns="91440" tIns="45720" rIns="91440" bIns="45720" rtlCol="0" anchor="ctr">
            <a:normAutofit fontScale="97500"/>
          </a:bodyPr>
          <a:lstStyle>
            <a:lvl1pPr defTabSz="914411">
              <a:lnSpc>
                <a:spcPct val="90000"/>
              </a:lnSpc>
              <a:spcBef>
                <a:spcPct val="0"/>
              </a:spcBef>
              <a:buNone/>
              <a:defRPr sz="44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CO" dirty="0"/>
              <a:t>LabView - TeamViewer</a:t>
            </a:r>
          </a:p>
        </p:txBody>
      </p:sp>
      <p:sp>
        <p:nvSpPr>
          <p:cNvPr id="13" name="CuadroTexto 12">
            <a:extLst>
              <a:ext uri="{FF2B5EF4-FFF2-40B4-BE49-F238E27FC236}">
                <a16:creationId xmlns:a16="http://schemas.microsoft.com/office/drawing/2014/main" xmlns="" id="{C26CAFB8-90F4-47C0-987E-774E509D4A0E}"/>
              </a:ext>
            </a:extLst>
          </p:cNvPr>
          <p:cNvSpPr txBox="1"/>
          <p:nvPr/>
        </p:nvSpPr>
        <p:spPr>
          <a:xfrm>
            <a:off x="5645426" y="2305615"/>
            <a:ext cx="2969083" cy="400110"/>
          </a:xfrm>
          <a:prstGeom prst="rect">
            <a:avLst/>
          </a:prstGeom>
        </p:spPr>
        <p:txBody>
          <a:bodyPr wrap="square">
            <a:spAutoFit/>
          </a:bodyPr>
          <a:lstStyle>
            <a:defPPr>
              <a:defRPr lang="es-CO"/>
            </a:defPPr>
            <a:lvl1pPr marL="457206" indent="-457206" algn="just">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s-CO" dirty="0"/>
              <a:t>5 pruebas aleatorias</a:t>
            </a:r>
          </a:p>
        </p:txBody>
      </p:sp>
    </p:spTree>
    <p:extLst>
      <p:ext uri="{BB962C8B-B14F-4D97-AF65-F5344CB8AC3E}">
        <p14:creationId xmlns:p14="http://schemas.microsoft.com/office/powerpoint/2010/main" val="1889176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98C9CC85-A48B-420D-8343-08E48CDBD1AA}"/>
              </a:ext>
            </a:extLst>
          </p:cNvPr>
          <p:cNvSpPr/>
          <p:nvPr/>
        </p:nvSpPr>
        <p:spPr>
          <a:xfrm>
            <a:off x="1258495" y="2967335"/>
            <a:ext cx="9675010" cy="923330"/>
          </a:xfrm>
          <a:prstGeom prst="rect">
            <a:avLst/>
          </a:prstGeom>
        </p:spPr>
        <p:txBody>
          <a:bodyPr wrap="square">
            <a:spAutoFit/>
          </a:bodyPr>
          <a:lstStyle/>
          <a:p>
            <a:pPr algn="just"/>
            <a:r>
              <a:rPr lang="es-CO" altLang="es-CO" sz="5400" dirty="0">
                <a:solidFill>
                  <a:schemeClr val="bg1"/>
                </a:solidFill>
                <a:latin typeface="Arial" panose="020B0604020202020204" pitchFamily="34" charset="0"/>
                <a:cs typeface="Arial" panose="020B0604020202020204" pitchFamily="34" charset="0"/>
              </a:rPr>
              <a:t>Gracias</a:t>
            </a:r>
          </a:p>
        </p:txBody>
      </p:sp>
    </p:spTree>
    <p:extLst>
      <p:ext uri="{BB962C8B-B14F-4D97-AF65-F5344CB8AC3E}">
        <p14:creationId xmlns:p14="http://schemas.microsoft.com/office/powerpoint/2010/main" val="2779178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98C9CC85-A48B-420D-8343-08E48CDBD1AA}"/>
              </a:ext>
            </a:extLst>
          </p:cNvPr>
          <p:cNvSpPr/>
          <p:nvPr/>
        </p:nvSpPr>
        <p:spPr>
          <a:xfrm>
            <a:off x="1258497" y="2644171"/>
            <a:ext cx="9675010" cy="1569660"/>
          </a:xfrm>
          <a:prstGeom prst="rect">
            <a:avLst/>
          </a:prstGeom>
        </p:spPr>
        <p:txBody>
          <a:bodyPr wrap="square">
            <a:spAutoFit/>
          </a:bodyPr>
          <a:lstStyle/>
          <a:p>
            <a:pPr algn="just"/>
            <a:r>
              <a:rPr lang="es-CO" altLang="es-CO" sz="3200" dirty="0">
                <a:solidFill>
                  <a:schemeClr val="bg1"/>
                </a:solidFill>
                <a:latin typeface="Arial" panose="020B0604020202020204" pitchFamily="34" charset="0"/>
                <a:cs typeface="Arial" panose="020B0604020202020204" pitchFamily="34" charset="0"/>
              </a:rPr>
              <a:t>Objetivo 1: Realizar un diagnóstico detallado de las fallas que presenta actualmente la celda de manufactura flexible en cada uno de sus módulos </a:t>
            </a:r>
          </a:p>
        </p:txBody>
      </p:sp>
    </p:spTree>
    <p:extLst>
      <p:ext uri="{BB962C8B-B14F-4D97-AF65-F5344CB8AC3E}">
        <p14:creationId xmlns:p14="http://schemas.microsoft.com/office/powerpoint/2010/main" val="1750340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Dosificador de Envases</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xmlns="" id="{7127BA65-EFB4-4577-8C11-46A2190895CF}"/>
              </a:ext>
            </a:extLst>
          </p:cNvPr>
          <p:cNvSpPr/>
          <p:nvPr/>
        </p:nvSpPr>
        <p:spPr>
          <a:xfrm>
            <a:off x="5939804" y="2531308"/>
            <a:ext cx="5083826" cy="2554545"/>
          </a:xfrm>
          <a:prstGeom prst="rect">
            <a:avLst/>
          </a:prstGeom>
        </p:spPr>
        <p:txBody>
          <a:bodyPr wrap="square">
            <a:spAutoFit/>
          </a:bodyPr>
          <a:lstStyle/>
          <a:p>
            <a:pPr marL="457206" indent="-457206" algn="just">
              <a:buFont typeface="+mj-lt"/>
              <a:buAutoNum type="arabicPeriod"/>
            </a:pPr>
            <a:r>
              <a:rPr lang="es-CO" sz="2000" dirty="0">
                <a:latin typeface="Arial" panose="020B0604020202020204" pitchFamily="34" charset="0"/>
                <a:cs typeface="Arial" panose="020B0604020202020204" pitchFamily="34" charset="0"/>
              </a:rPr>
              <a:t>Los recipientes no son dosificados uno por uno.</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El actuador C presenta giro solidario con el vástago del actuador A.</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Alta resistencia al paso de los envases.</a:t>
            </a:r>
          </a:p>
        </p:txBody>
      </p:sp>
      <p:pic>
        <p:nvPicPr>
          <p:cNvPr id="8" name="Imagen 7" descr="C:\Users\joseo\OneDrive\Documentos\#sergio\Ahora si\Solo imagenes\Modulo-1.1-FondoBlanco.png">
            <a:extLst>
              <a:ext uri="{FF2B5EF4-FFF2-40B4-BE49-F238E27FC236}">
                <a16:creationId xmlns:a16="http://schemas.microsoft.com/office/drawing/2014/main" xmlns="" id="{2F1E5DC3-848F-41BB-A402-8AFCDEB873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76" y="1674692"/>
            <a:ext cx="3725001"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8">
            <a:extLst>
              <a:ext uri="{FF2B5EF4-FFF2-40B4-BE49-F238E27FC236}">
                <a16:creationId xmlns:a16="http://schemas.microsoft.com/office/drawing/2014/main" xmlns="" id="{1CA7224E-33F7-4B0F-AEED-60B5A16F9C31}"/>
              </a:ext>
            </a:extLst>
          </p:cNvPr>
          <p:cNvSpPr>
            <a:spLocks noChangeArrowheads="1"/>
          </p:cNvSpPr>
          <p:nvPr/>
        </p:nvSpPr>
        <p:spPr bwMode="auto">
          <a:xfrm>
            <a:off x="485563" y="114707"/>
            <a:ext cx="2133213"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defTabSz="914411" eaLnBrk="0" fontAlgn="base" hangingPunct="0">
              <a:spcBef>
                <a:spcPct val="0"/>
              </a:spcBef>
              <a:spcAft>
                <a:spcPct val="0"/>
              </a:spcAft>
            </a:pPr>
            <a:r>
              <a:rPr lang="es-ES" altLang="es-CO" sz="2000" dirty="0">
                <a:solidFill>
                  <a:schemeClr val="bg1">
                    <a:lumMod val="50000"/>
                  </a:schemeClr>
                </a:solidFill>
              </a:rPr>
              <a:t>Diagnostico de fallas</a:t>
            </a:r>
          </a:p>
        </p:txBody>
      </p:sp>
    </p:spTree>
    <p:extLst>
      <p:ext uri="{BB962C8B-B14F-4D97-AF65-F5344CB8AC3E}">
        <p14:creationId xmlns:p14="http://schemas.microsoft.com/office/powerpoint/2010/main" val="1027024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Dosificador de Producto</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xmlns="" id="{7127BA65-EFB4-4577-8C11-46A2190895CF}"/>
              </a:ext>
            </a:extLst>
          </p:cNvPr>
          <p:cNvSpPr/>
          <p:nvPr/>
        </p:nvSpPr>
        <p:spPr>
          <a:xfrm>
            <a:off x="855979" y="1886694"/>
            <a:ext cx="5083826" cy="3170099"/>
          </a:xfrm>
          <a:prstGeom prst="rect">
            <a:avLst/>
          </a:prstGeom>
        </p:spPr>
        <p:txBody>
          <a:bodyPr wrap="square">
            <a:spAutoFit/>
          </a:bodyPr>
          <a:lstStyle/>
          <a:p>
            <a:pPr marL="457206" indent="-457206" algn="just">
              <a:buFont typeface="+mj-lt"/>
              <a:buAutoNum type="arabicPeriod"/>
            </a:pPr>
            <a:r>
              <a:rPr lang="es-CO" sz="2000" dirty="0">
                <a:latin typeface="Arial" panose="020B0604020202020204" pitchFamily="34" charset="0"/>
                <a:cs typeface="Arial" panose="020B0604020202020204" pitchFamily="34" charset="0"/>
              </a:rPr>
              <a:t>Mal funcionamiento de los actuadores neumáticos.</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Interferencia con el correcto funcionamiento del modulo banda transportadora 1.</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Desperdicio de producto.</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Detección incorrecta del envase.</a:t>
            </a:r>
          </a:p>
        </p:txBody>
      </p:sp>
      <p:sp>
        <p:nvSpPr>
          <p:cNvPr id="11" name="Rectangle 8">
            <a:extLst>
              <a:ext uri="{FF2B5EF4-FFF2-40B4-BE49-F238E27FC236}">
                <a16:creationId xmlns:a16="http://schemas.microsoft.com/office/drawing/2014/main" xmlns="" id="{1CA7224E-33F7-4B0F-AEED-60B5A16F9C31}"/>
              </a:ext>
            </a:extLst>
          </p:cNvPr>
          <p:cNvSpPr>
            <a:spLocks noChangeArrowheads="1"/>
          </p:cNvSpPr>
          <p:nvPr/>
        </p:nvSpPr>
        <p:spPr bwMode="auto">
          <a:xfrm>
            <a:off x="485563" y="114707"/>
            <a:ext cx="2133213"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defTabSz="914411" eaLnBrk="0" fontAlgn="base" hangingPunct="0">
              <a:spcBef>
                <a:spcPct val="0"/>
              </a:spcBef>
              <a:spcAft>
                <a:spcPct val="0"/>
              </a:spcAft>
            </a:pPr>
            <a:r>
              <a:rPr lang="es-ES" altLang="es-CO" sz="2000" dirty="0">
                <a:solidFill>
                  <a:schemeClr val="bg1">
                    <a:lumMod val="50000"/>
                  </a:schemeClr>
                </a:solidFill>
              </a:rPr>
              <a:t>Diagnostico de fallas</a:t>
            </a:r>
          </a:p>
        </p:txBody>
      </p:sp>
      <p:pic>
        <p:nvPicPr>
          <p:cNvPr id="7" name="Imagen 6">
            <a:extLst>
              <a:ext uri="{FF2B5EF4-FFF2-40B4-BE49-F238E27FC236}">
                <a16:creationId xmlns:a16="http://schemas.microsoft.com/office/drawing/2014/main" xmlns="" id="{89FBB684-5E82-45AE-B1A6-AC537A9863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7998" y="1449000"/>
            <a:ext cx="3965132"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013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de Tapado</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xmlns="" id="{7127BA65-EFB4-4577-8C11-46A2190895CF}"/>
              </a:ext>
            </a:extLst>
          </p:cNvPr>
          <p:cNvSpPr/>
          <p:nvPr/>
        </p:nvSpPr>
        <p:spPr>
          <a:xfrm>
            <a:off x="5939804" y="2377420"/>
            <a:ext cx="5083826" cy="2554545"/>
          </a:xfrm>
          <a:prstGeom prst="rect">
            <a:avLst/>
          </a:prstGeom>
        </p:spPr>
        <p:txBody>
          <a:bodyPr wrap="square">
            <a:spAutoFit/>
          </a:bodyPr>
          <a:lstStyle/>
          <a:p>
            <a:pPr marL="457206" indent="-457206" algn="just">
              <a:buFont typeface="+mj-lt"/>
              <a:buAutoNum type="arabicPeriod"/>
            </a:pPr>
            <a:r>
              <a:rPr lang="es-CO" sz="2000" dirty="0">
                <a:latin typeface="Arial" panose="020B0604020202020204" pitchFamily="34" charset="0"/>
                <a:cs typeface="Arial" panose="020B0604020202020204" pitchFamily="34" charset="0"/>
              </a:rPr>
              <a:t>Giro solidario del actuador K con el vástago del actuador H.</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Detección incorrecta del envase.</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Juego en el apilamiento de tapas.</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Mal posicionamiento del recipiente.</a:t>
            </a:r>
          </a:p>
        </p:txBody>
      </p:sp>
      <p:sp>
        <p:nvSpPr>
          <p:cNvPr id="11" name="Rectangle 8">
            <a:extLst>
              <a:ext uri="{FF2B5EF4-FFF2-40B4-BE49-F238E27FC236}">
                <a16:creationId xmlns:a16="http://schemas.microsoft.com/office/drawing/2014/main" xmlns="" id="{1CA7224E-33F7-4B0F-AEED-60B5A16F9C31}"/>
              </a:ext>
            </a:extLst>
          </p:cNvPr>
          <p:cNvSpPr>
            <a:spLocks noChangeArrowheads="1"/>
          </p:cNvSpPr>
          <p:nvPr/>
        </p:nvSpPr>
        <p:spPr bwMode="auto">
          <a:xfrm>
            <a:off x="485563" y="114707"/>
            <a:ext cx="2133213"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defTabSz="914411" eaLnBrk="0" fontAlgn="base" hangingPunct="0">
              <a:spcBef>
                <a:spcPct val="0"/>
              </a:spcBef>
              <a:spcAft>
                <a:spcPct val="0"/>
              </a:spcAft>
            </a:pPr>
            <a:r>
              <a:rPr lang="es-ES" altLang="es-CO" sz="2000" dirty="0">
                <a:solidFill>
                  <a:schemeClr val="bg1">
                    <a:lumMod val="50000"/>
                  </a:schemeClr>
                </a:solidFill>
              </a:rPr>
              <a:t>Diagnostico de fallas</a:t>
            </a:r>
          </a:p>
        </p:txBody>
      </p:sp>
      <p:pic>
        <p:nvPicPr>
          <p:cNvPr id="7" name="Imagen 6">
            <a:extLst>
              <a:ext uri="{FF2B5EF4-FFF2-40B4-BE49-F238E27FC236}">
                <a16:creationId xmlns:a16="http://schemas.microsoft.com/office/drawing/2014/main" xmlns="" id="{5484BB35-63C6-4479-9EB6-90BDCE444F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4796"/>
          <a:stretch/>
        </p:blipFill>
        <p:spPr bwMode="auto">
          <a:xfrm>
            <a:off x="830539" y="1674691"/>
            <a:ext cx="4306034"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36907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12F459D-BC39-4024-B083-9D45F4EB0D66}"/>
              </a:ext>
            </a:extLst>
          </p:cNvPr>
          <p:cNvSpPr>
            <a:spLocks noGrp="1"/>
          </p:cNvSpPr>
          <p:nvPr>
            <p:ph type="title"/>
          </p:nvPr>
        </p:nvSpPr>
        <p:spPr>
          <a:xfrm>
            <a:off x="557487" y="833386"/>
            <a:ext cx="10764638" cy="285422"/>
          </a:xfrm>
        </p:spPr>
        <p:txBody>
          <a:bodyPr>
            <a:normAutofit fontScale="90000"/>
          </a:bodyPr>
          <a:lstStyle/>
          <a:p>
            <a:r>
              <a:rPr lang="es-CO" dirty="0">
                <a:solidFill>
                  <a:schemeClr val="tx1">
                    <a:lumMod val="65000"/>
                    <a:lumOff val="35000"/>
                  </a:schemeClr>
                </a:solidFill>
                <a:latin typeface="Arial" panose="020B0604020202020204" pitchFamily="34" charset="0"/>
                <a:cs typeface="Arial" panose="020B0604020202020204" pitchFamily="34" charset="0"/>
              </a:rPr>
              <a:t>Módulo de Control de Calidad</a:t>
            </a:r>
            <a:endParaRPr lang="en-GB"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xmlns="" id="{7127BA65-EFB4-4577-8C11-46A2190895CF}"/>
              </a:ext>
            </a:extLst>
          </p:cNvPr>
          <p:cNvSpPr/>
          <p:nvPr/>
        </p:nvSpPr>
        <p:spPr>
          <a:xfrm>
            <a:off x="723456" y="2305615"/>
            <a:ext cx="5083826" cy="2246769"/>
          </a:xfrm>
          <a:prstGeom prst="rect">
            <a:avLst/>
          </a:prstGeom>
        </p:spPr>
        <p:txBody>
          <a:bodyPr wrap="square">
            <a:spAutoFit/>
          </a:bodyPr>
          <a:lstStyle/>
          <a:p>
            <a:pPr marL="457206" indent="-457206" algn="just">
              <a:buFont typeface="+mj-lt"/>
              <a:buAutoNum type="arabicPeriod"/>
            </a:pPr>
            <a:r>
              <a:rPr lang="es-CO" sz="2000" dirty="0">
                <a:latin typeface="Arial" panose="020B0604020202020204" pitchFamily="34" charset="0"/>
                <a:cs typeface="Arial" panose="020B0604020202020204" pitchFamily="34" charset="0"/>
              </a:rPr>
              <a:t>Mala clasificación del recipiente.</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Desenergización de los demás módulos.</a:t>
            </a:r>
          </a:p>
          <a:p>
            <a:pPr marL="457206" indent="-457206" algn="just">
              <a:buFont typeface="+mj-lt"/>
              <a:buAutoNum type="arabicPeriod"/>
            </a:pPr>
            <a:endParaRPr lang="es-CO" sz="2000" dirty="0">
              <a:latin typeface="Arial" panose="020B0604020202020204" pitchFamily="34" charset="0"/>
              <a:cs typeface="Arial" panose="020B0604020202020204" pitchFamily="34" charset="0"/>
            </a:endParaRPr>
          </a:p>
          <a:p>
            <a:pPr marL="457206" indent="-457206" algn="just">
              <a:buFont typeface="+mj-lt"/>
              <a:buAutoNum type="arabicPeriod"/>
            </a:pPr>
            <a:r>
              <a:rPr lang="es-CO" sz="2000" dirty="0">
                <a:latin typeface="Arial" panose="020B0604020202020204" pitchFamily="34" charset="0"/>
                <a:cs typeface="Arial" panose="020B0604020202020204" pitchFamily="34" charset="0"/>
              </a:rPr>
              <a:t>Mal posicionamiento del envase en la banda transportadora 2.</a:t>
            </a:r>
          </a:p>
        </p:txBody>
      </p:sp>
      <p:sp>
        <p:nvSpPr>
          <p:cNvPr id="11" name="Rectangle 8">
            <a:extLst>
              <a:ext uri="{FF2B5EF4-FFF2-40B4-BE49-F238E27FC236}">
                <a16:creationId xmlns:a16="http://schemas.microsoft.com/office/drawing/2014/main" xmlns="" id="{1CA7224E-33F7-4B0F-AEED-60B5A16F9C31}"/>
              </a:ext>
            </a:extLst>
          </p:cNvPr>
          <p:cNvSpPr>
            <a:spLocks noChangeArrowheads="1"/>
          </p:cNvSpPr>
          <p:nvPr/>
        </p:nvSpPr>
        <p:spPr bwMode="auto">
          <a:xfrm>
            <a:off x="485563" y="114707"/>
            <a:ext cx="2133213" cy="282135"/>
          </a:xfrm>
          <a:prstGeom prst="rect">
            <a:avLst/>
          </a:prstGeom>
          <a:noFill/>
          <a:ln>
            <a:noFill/>
          </a:ln>
          <a:effectLst/>
        </p:spPr>
        <p:txBody>
          <a:bodyPr vert="horz" wrap="none" lIns="0" tIns="-12697" rIns="0" bIns="-12697" numCol="1" anchor="ctr" anchorCtr="0" compatLnSpc="1">
            <a:prstTxWarp prst="textNoShape">
              <a:avLst/>
            </a:prstTxWarp>
            <a:spAutoFit/>
          </a:bodyPr>
          <a:lstStyle/>
          <a:p>
            <a:pPr defTabSz="914411" eaLnBrk="0" fontAlgn="base" hangingPunct="0">
              <a:spcBef>
                <a:spcPct val="0"/>
              </a:spcBef>
              <a:spcAft>
                <a:spcPct val="0"/>
              </a:spcAft>
            </a:pPr>
            <a:r>
              <a:rPr lang="es-ES" altLang="es-CO" sz="2000" dirty="0">
                <a:solidFill>
                  <a:schemeClr val="bg1">
                    <a:lumMod val="50000"/>
                  </a:schemeClr>
                </a:solidFill>
              </a:rPr>
              <a:t>Diagnostico de fallas</a:t>
            </a:r>
          </a:p>
        </p:txBody>
      </p:sp>
      <p:pic>
        <p:nvPicPr>
          <p:cNvPr id="8" name="Imagen 7" descr="C:\Users\joseo\Downloads\Modulo41paint.png">
            <a:extLst>
              <a:ext uri="{FF2B5EF4-FFF2-40B4-BE49-F238E27FC236}">
                <a16:creationId xmlns:a16="http://schemas.microsoft.com/office/drawing/2014/main" xmlns="" id="{4DC18B98-D78C-47A0-A09E-6D4E41BA63D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1777" y="1886697"/>
            <a:ext cx="5476460" cy="3751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31344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3401</TotalTime>
  <Words>835</Words>
  <Application>Microsoft Office PowerPoint</Application>
  <PresentationFormat>Panorámica</PresentationFormat>
  <Paragraphs>169</Paragraphs>
  <Slides>46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46</vt:i4>
      </vt:variant>
    </vt:vector>
  </HeadingPairs>
  <TitlesOfParts>
    <vt:vector size="50" baseType="lpstr">
      <vt:lpstr>Arial</vt:lpstr>
      <vt:lpstr>Calibri</vt:lpstr>
      <vt:lpstr>Calibri Light</vt:lpstr>
      <vt:lpstr>Tema de Office</vt:lpstr>
      <vt:lpstr>OPTIMIZACIÓN DE LA CELDA FLEXIBLE DE MANUFACTURA DIDÁCTICA DE LA UNIVERSIDAD DE AMÉRICA A PARTIR DEL MEJORAMIENTO DE LA AUTOMATIZACIÓN ACTUALMENTE IMPLEMENTADA.</vt:lpstr>
      <vt:lpstr>Planteamiento del problema</vt:lpstr>
      <vt:lpstr>Justificación</vt:lpstr>
      <vt:lpstr>Objetivo general</vt:lpstr>
      <vt:lpstr>Presentación de PowerPoint</vt:lpstr>
      <vt:lpstr>Módulo Dosificador de Envases</vt:lpstr>
      <vt:lpstr>Módulo Dosificador de Producto</vt:lpstr>
      <vt:lpstr>Módulo de Tapado</vt:lpstr>
      <vt:lpstr>Módulo de Control de Calidad</vt:lpstr>
      <vt:lpstr>Módulo de Producto Rechazado</vt:lpstr>
      <vt:lpstr>Módulo de Distribución de Productos</vt:lpstr>
      <vt:lpstr>Módulo de Bandas Transportadoras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Dosificador de Envases</vt:lpstr>
      <vt:lpstr>Módulo Dosificador de Producto</vt:lpstr>
      <vt:lpstr>Módulo de Tapado</vt:lpstr>
      <vt:lpstr>Módulo de Control de Calidad</vt:lpstr>
      <vt:lpstr>Presentación de PowerPoint</vt:lpstr>
      <vt:lpstr>Presentación de PowerPoint</vt:lpstr>
      <vt:lpstr>Diagrama de flujo de programación Arduino</vt:lpstr>
      <vt:lpstr>Módulo de Producto Rechazado</vt:lpstr>
      <vt:lpstr>Módulo de Distribución de Productos</vt:lpstr>
      <vt:lpstr>HMI</vt:lpstr>
      <vt:lpstr>Plano Neumático</vt:lpstr>
      <vt:lpstr>Entradas y salidas al PLC</vt:lpstr>
      <vt:lpstr>Módulo DAQ</vt:lpstr>
      <vt:lpstr>Presentación de PowerPoint</vt:lpstr>
      <vt:lpstr>Presentación de PowerPoint</vt:lpstr>
      <vt:lpstr>Presentación de PowerPoint</vt:lpstr>
      <vt:lpstr>Presentación de PowerPoint</vt:lpstr>
      <vt:lpstr>Conclusiones</vt:lpstr>
      <vt:lpstr>Recomendaciones</vt:lpstr>
      <vt:lpstr>Presentación de PowerPoint</vt:lpstr>
      <vt:lpstr>PLC</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UAmérica PowerPoint guidelines</dc:title>
  <dc:creator>user</dc:creator>
  <cp:lastModifiedBy>camilo</cp:lastModifiedBy>
  <cp:revision>101</cp:revision>
  <dcterms:created xsi:type="dcterms:W3CDTF">2020-05-27T03:39:31Z</dcterms:created>
  <dcterms:modified xsi:type="dcterms:W3CDTF">2022-10-08T07:51:59Z</dcterms:modified>
</cp:coreProperties>
</file>